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9134" autoAdjust="0"/>
  </p:normalViewPr>
  <p:slideViewPr>
    <p:cSldViewPr snapToGrid="0">
      <p:cViewPr varScale="1">
        <p:scale>
          <a:sx n="65" d="100"/>
          <a:sy n="65"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576B5F-2696-4323-9142-33065BFD74F1}" type="datetimeFigureOut">
              <a:rPr lang="en-KE" smtClean="0"/>
              <a:t>28/02/2020</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04F3E-99C9-43C0-B305-6D33C9ECBCB4}" type="slidenum">
              <a:rPr lang="en-KE" smtClean="0"/>
              <a:t>‹#›</a:t>
            </a:fld>
            <a:endParaRPr lang="en-KE"/>
          </a:p>
        </p:txBody>
      </p:sp>
    </p:spTree>
    <p:extLst>
      <p:ext uri="{BB962C8B-B14F-4D97-AF65-F5344CB8AC3E}">
        <p14:creationId xmlns:p14="http://schemas.microsoft.com/office/powerpoint/2010/main" val="3266227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buyer  persona tells you who a buyer is, what they want, what their values are, and most importantly how to address them. </a:t>
            </a:r>
            <a:r>
              <a:rPr lang="en-US" dirty="0"/>
              <a:t>Buyer personas contain detailed information about the customers of a business and contain demographic information that help to describe the behaviour trends and actors that affect the behaviour of the customers of a business. As such, they are used as representations of what a customer of a business could be. This presentation presents two buyer personas for Best Fitness Inc. and is meant to help the owners of Best Fitness Inc. structure their packages and their pricing. This is because the first step in business, especially when getting into  new location is understanding your potential customers and then offering products that best suit their needs. These buyer personas, theref0ore, will go a long way in helping Best Fitness Inc. to kick off in their new location and also to remain competitive </a:t>
            </a:r>
            <a:r>
              <a:rPr lang="en-US" dirty="0" err="1"/>
              <a:t>oin</a:t>
            </a:r>
            <a:r>
              <a:rPr lang="en-US" dirty="0"/>
              <a:t> the market for their boutique fitness and personal exercise products.</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2</a:t>
            </a:fld>
            <a:endParaRPr lang="en-KE"/>
          </a:p>
        </p:txBody>
      </p:sp>
    </p:spTree>
    <p:extLst>
      <p:ext uri="{BB962C8B-B14F-4D97-AF65-F5344CB8AC3E}">
        <p14:creationId xmlns:p14="http://schemas.microsoft.com/office/powerpoint/2010/main" val="3593769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of the people around Largo Maryland shows that most of them work full time jobs and spend most of the weekdays working in offices. As such, they are more likely to seek exercise opportunities such as attending gym sessions. However, since they are professions that work full time, they might want personalized exercise packages and that is why boutique gym that will be offered by Best Fitness Inc. fits them. Gordon is a resident of Maryland and a HR manager who works five days a week but loves exercising every morning and evening. Given that his income allows him to set aside extra funds, he is a representation of the </a:t>
            </a:r>
            <a:r>
              <a:rPr lang="en-US" dirty="0" err="1"/>
              <a:t>cutomers</a:t>
            </a:r>
            <a:r>
              <a:rPr lang="en-US" dirty="0"/>
              <a:t> likely to come for the services that will be offered by Best Fit Inc.</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3</a:t>
            </a:fld>
            <a:endParaRPr lang="en-KE"/>
          </a:p>
        </p:txBody>
      </p:sp>
    </p:spTree>
    <p:extLst>
      <p:ext uri="{BB962C8B-B14F-4D97-AF65-F5344CB8AC3E}">
        <p14:creationId xmlns:p14="http://schemas.microsoft.com/office/powerpoint/2010/main" val="3535190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Gordon exhibits a desire to control his weight and loves exercising. He is a representation of the a good percentage of people in Largo who are seeking to manage their weight given that they spend most hours seated in their offices during their work. The fact that he is a great lover of roasted meet together with his friends indicates that  people within his location live more or the same a life style like his and are more likely to seek gym services. This presents a perfect opportunity for  Best Fitness Inc.</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4</a:t>
            </a:fld>
            <a:endParaRPr lang="en-KE"/>
          </a:p>
        </p:txBody>
      </p:sp>
    </p:spTree>
    <p:extLst>
      <p:ext uri="{BB962C8B-B14F-4D97-AF65-F5344CB8AC3E}">
        <p14:creationId xmlns:p14="http://schemas.microsoft.com/office/powerpoint/2010/main" val="288144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many people who work 5 days an hour, especially in offices, Gordon has seen </a:t>
            </a:r>
            <a:r>
              <a:rPr lang="en-US" dirty="0" err="1"/>
              <a:t>challges</a:t>
            </a:r>
            <a:r>
              <a:rPr lang="en-US" dirty="0"/>
              <a:t> in keeping a health lifestyle. He has seen his body weight increasing despite his efforts to exercise in the morning and evening and as such, he has to find an appropriate specialized gym facility that can help him manage his body weight through offering gym services and dietary advice. He struggles to refrain from eating meat. Because it is a habit to have the delicacy every weekend with friends. He also struggles to find a good diet appropriate for his age. His target is however to manage his body weight and cut down on the consumption of meat and potato </a:t>
            </a:r>
            <a:r>
              <a:rPr lang="en-US" dirty="0" err="1"/>
              <a:t>crips</a:t>
            </a:r>
            <a:r>
              <a:rPr lang="en-US" dirty="0"/>
              <a:t> that he loves so much. Meat and potatoes are known to be rich in protein and starch respectively and have a significant effect on body weight when consumed most often (</a:t>
            </a:r>
            <a:r>
              <a:rPr lang="en-KE" sz="1200" kern="1200" dirty="0">
                <a:solidFill>
                  <a:schemeClr val="tx1"/>
                </a:solidFill>
                <a:effectLst/>
                <a:latin typeface="+mn-lt"/>
                <a:ea typeface="+mn-ea"/>
                <a:cs typeface="+mn-cs"/>
              </a:rPr>
              <a:t>Chapman, Alexander,</a:t>
            </a:r>
            <a:r>
              <a:rPr lang="en-US" sz="1200" kern="1200" dirty="0">
                <a:solidFill>
                  <a:schemeClr val="tx1"/>
                </a:solidFill>
                <a:effectLst/>
                <a:latin typeface="+mn-lt"/>
                <a:ea typeface="+mn-ea"/>
                <a:cs typeface="+mn-cs"/>
              </a:rPr>
              <a:t> </a:t>
            </a:r>
            <a:r>
              <a:rPr lang="en-KE" sz="1200" kern="1200" dirty="0">
                <a:solidFill>
                  <a:schemeClr val="tx1"/>
                </a:solidFill>
                <a:effectLst/>
                <a:latin typeface="+mn-lt"/>
                <a:ea typeface="+mn-ea"/>
                <a:cs typeface="+mn-cs"/>
              </a:rPr>
              <a:t>Keyserling &amp; Ammerman, 2018</a:t>
            </a:r>
            <a:r>
              <a:rPr lang="en-US" sz="1200" kern="1200" dirty="0">
                <a:solidFill>
                  <a:schemeClr val="tx1"/>
                </a:solidFill>
                <a:effectLst/>
                <a:latin typeface="+mn-lt"/>
                <a:ea typeface="+mn-ea"/>
                <a:cs typeface="+mn-cs"/>
              </a:rPr>
              <a:t>)</a:t>
            </a:r>
            <a:r>
              <a:rPr lang="en-US" dirty="0"/>
              <a:t>. Gordon is keen on keeping fit so he can impact people’ lives positively through out his lifetime. This will be a great opportunity for Best Fit Inc. because he is likely to find specialized services of the boutique gym very interesting and perfectly tailored for </a:t>
            </a:r>
            <a:r>
              <a:rPr lang="en-US" dirty="0" err="1"/>
              <a:t>him.The</a:t>
            </a:r>
            <a:r>
              <a:rPr lang="en-US" dirty="0"/>
              <a:t> lifestyle of people in his locality is more the same like his and this </a:t>
            </a:r>
            <a:r>
              <a:rPr lang="en-US" dirty="0" err="1"/>
              <a:t>isand</a:t>
            </a:r>
            <a:r>
              <a:rPr lang="en-US" dirty="0"/>
              <a:t> indication that Best Fitness Inc. will likely get enough customers within the are.</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5</a:t>
            </a:fld>
            <a:endParaRPr lang="en-KE"/>
          </a:p>
        </p:txBody>
      </p:sp>
    </p:spTree>
    <p:extLst>
      <p:ext uri="{BB962C8B-B14F-4D97-AF65-F5344CB8AC3E}">
        <p14:creationId xmlns:p14="http://schemas.microsoft.com/office/powerpoint/2010/main" val="1111251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look at brand preferences of people exercising within Largo are in Maryland reveals that many of them are lovers of Nike walking and running sports shoes. This is the case for Gordon because he likes running 5 kilometers every morning as part of his work out habits to help him manage his body weight and keep his body fit. In workout and </a:t>
            </a:r>
            <a:r>
              <a:rPr lang="en-US" dirty="0" err="1"/>
              <a:t>excercing</a:t>
            </a:r>
            <a:r>
              <a:rPr lang="en-US" dirty="0"/>
              <a:t>, appropriate wearables such as shoes, gloves and protective gears are important and the brands that dominate the sporting are Adidas and Nike. No wonder people of Largo, just as seen in preferences of Gordon have a liking for these two brands. Their income also reveals capability to afford these expensive </a:t>
            </a:r>
            <a:r>
              <a:rPr lang="en-US" dirty="0" err="1"/>
              <a:t>nrands</a:t>
            </a:r>
            <a:r>
              <a:rPr lang="en-US" dirty="0"/>
              <a:t>.</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6</a:t>
            </a:fld>
            <a:endParaRPr lang="en-KE"/>
          </a:p>
        </p:txBody>
      </p:sp>
    </p:spTree>
    <p:extLst>
      <p:ext uri="{BB962C8B-B14F-4D97-AF65-F5344CB8AC3E}">
        <p14:creationId xmlns:p14="http://schemas.microsoft.com/office/powerpoint/2010/main" val="847095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 </a:t>
            </a:r>
            <a:r>
              <a:rPr lang="en-US" dirty="0" err="1"/>
              <a:t>Machettti</a:t>
            </a:r>
            <a:r>
              <a:rPr lang="en-US" dirty="0"/>
              <a:t> is a sports enthusiast currently running his soccer academy and a soccer trainer of kids and teenagers (</a:t>
            </a:r>
            <a:r>
              <a:rPr lang="en-US" sz="1200" kern="1200" dirty="0">
                <a:solidFill>
                  <a:schemeClr val="tx1"/>
                </a:solidFill>
                <a:effectLst/>
                <a:latin typeface="+mn-lt"/>
                <a:ea typeface="+mn-ea"/>
                <a:cs typeface="+mn-cs"/>
              </a:rPr>
              <a:t>Soccer Specific Training, 2019)</a:t>
            </a:r>
            <a:r>
              <a:rPr lang="en-US" dirty="0"/>
              <a:t>. She engages in training young girls soccer and also offers sports mentorship to teenage soccer enthusiasts. She graduated wit a psychology degree at the University but decided to engage in soccer full time. Being a lover of sports, workouts are a must to help her keep fit and she is likely to look for specialized gym classes for her regular exercising to keep fit of her rigorous soccer training job. As such, she and other trainers like her in her location are likely to seek the services of a company like Best Fitness Inc.</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7</a:t>
            </a:fld>
            <a:endParaRPr lang="en-KE"/>
          </a:p>
        </p:txBody>
      </p:sp>
    </p:spTree>
    <p:extLst>
      <p:ext uri="{BB962C8B-B14F-4D97-AF65-F5344CB8AC3E}">
        <p14:creationId xmlns:p14="http://schemas.microsoft.com/office/powerpoint/2010/main" val="3582033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 is motivated by the various positive factors existing in relation to soccer. The US is one of the countries in the world whose education system gives an opportunity to children to nature their talents. This can be seen in the way they allow sporting programs in learning institutions (</a:t>
            </a:r>
            <a:r>
              <a:rPr lang="en-KE" sz="1200" kern="1200" dirty="0">
                <a:solidFill>
                  <a:schemeClr val="tx1"/>
                </a:solidFill>
                <a:effectLst/>
                <a:latin typeface="+mn-lt"/>
                <a:ea typeface="+mn-ea"/>
                <a:cs typeface="+mn-cs"/>
              </a:rPr>
              <a:t>Huan, </a:t>
            </a:r>
            <a:r>
              <a:rPr lang="en-KE" sz="1200" kern="1200" dirty="0" err="1">
                <a:solidFill>
                  <a:schemeClr val="tx1"/>
                </a:solidFill>
                <a:effectLst/>
                <a:latin typeface="+mn-lt"/>
                <a:ea typeface="+mn-ea"/>
                <a:cs typeface="+mn-cs"/>
              </a:rPr>
              <a:t>Geng</a:t>
            </a:r>
            <a:r>
              <a:rPr lang="en-KE" sz="1200" kern="1200" dirty="0">
                <a:solidFill>
                  <a:schemeClr val="tx1"/>
                </a:solidFill>
                <a:effectLst/>
                <a:latin typeface="+mn-lt"/>
                <a:ea typeface="+mn-ea"/>
                <a:cs typeface="+mn-cs"/>
              </a:rPr>
              <a:t> &amp; Fan, 2017</a:t>
            </a:r>
            <a:r>
              <a:rPr lang="en-US" sz="1200" kern="1200" dirty="0">
                <a:solidFill>
                  <a:schemeClr val="tx1"/>
                </a:solidFill>
                <a:effectLst/>
                <a:latin typeface="+mn-lt"/>
                <a:ea typeface="+mn-ea"/>
                <a:cs typeface="+mn-cs"/>
              </a:rPr>
              <a:t>)</a:t>
            </a:r>
            <a:r>
              <a:rPr lang="en-US" dirty="0"/>
              <a:t>. In fact, the US women’s soccer team is the raining word champion. This gives a lot of motivation to a soccer trainer like Marchetti whose passion is in the same soccer field.</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8</a:t>
            </a:fld>
            <a:endParaRPr lang="en-KE"/>
          </a:p>
        </p:txBody>
      </p:sp>
    </p:spTree>
    <p:extLst>
      <p:ext uri="{BB962C8B-B14F-4D97-AF65-F5344CB8AC3E}">
        <p14:creationId xmlns:p14="http://schemas.microsoft.com/office/powerpoint/2010/main" val="2750432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 seeks to reach the international levels of coaching soccer to girls and women but the fact that she is a mother plays to be an obstacle in her quest (</a:t>
            </a:r>
            <a:r>
              <a:rPr lang="en-US" sz="1200" kern="1200" dirty="0">
                <a:solidFill>
                  <a:schemeClr val="tx1"/>
                </a:solidFill>
                <a:effectLst/>
                <a:latin typeface="+mn-lt"/>
                <a:ea typeface="+mn-ea"/>
                <a:cs typeface="+mn-cs"/>
              </a:rPr>
              <a:t>Soccer Specific Training, 2019)</a:t>
            </a:r>
            <a:r>
              <a:rPr lang="en-US" dirty="0"/>
              <a:t>. She loves her family and strives to eliminate absenteeism, However, her work is demanding and may require her to be out of her home training girls out there. This limits the time she spends with her kids. However, she is keep on keeping fit and managing her body weight. She would like to maintain a light body to be able to continue playing and coaching soccer. Women in the US are faced with </a:t>
            </a:r>
            <a:r>
              <a:rPr lang="en-US" dirty="0" err="1"/>
              <a:t>challnges</a:t>
            </a:r>
            <a:r>
              <a:rPr lang="en-US" dirty="0"/>
              <a:t> of balancing their work and their parental roles (</a:t>
            </a:r>
            <a:r>
              <a:rPr lang="en-US" sz="1200" kern="1200" dirty="0">
                <a:solidFill>
                  <a:schemeClr val="tx1"/>
                </a:solidFill>
                <a:effectLst/>
                <a:latin typeface="+mn-lt"/>
                <a:ea typeface="+mn-ea"/>
                <a:cs typeface="+mn-cs"/>
              </a:rPr>
              <a:t>Esri.com, 2020)</a:t>
            </a:r>
            <a:endParaRPr lang="en-KE" dirty="0"/>
          </a:p>
        </p:txBody>
      </p:sp>
      <p:sp>
        <p:nvSpPr>
          <p:cNvPr id="4" name="Slide Number Placeholder 3"/>
          <p:cNvSpPr>
            <a:spLocks noGrp="1"/>
          </p:cNvSpPr>
          <p:nvPr>
            <p:ph type="sldNum" sz="quarter" idx="5"/>
          </p:nvPr>
        </p:nvSpPr>
        <p:spPr/>
        <p:txBody>
          <a:bodyPr/>
          <a:lstStyle/>
          <a:p>
            <a:fld id="{A3F04F3E-99C9-43C0-B305-6D33C9ECBCB4}" type="slidenum">
              <a:rPr lang="en-KE" smtClean="0"/>
              <a:t>9</a:t>
            </a:fld>
            <a:endParaRPr lang="en-KE"/>
          </a:p>
        </p:txBody>
      </p:sp>
    </p:spTree>
    <p:extLst>
      <p:ext uri="{BB962C8B-B14F-4D97-AF65-F5344CB8AC3E}">
        <p14:creationId xmlns:p14="http://schemas.microsoft.com/office/powerpoint/2010/main" val="862858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4338E46-BDD4-4D26-AD0F-A3A5999B8684}" type="datetimeFigureOut">
              <a:rPr lang="en-KE" smtClean="0"/>
              <a:t>28/02/2020</a:t>
            </a:fld>
            <a:endParaRPr lang="en-KE"/>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KE"/>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0B1B5F3-7FF3-4B63-9468-1CFDE3C1D9BE}" type="slidenum">
              <a:rPr lang="en-KE" smtClean="0"/>
              <a:t>‹#›</a:t>
            </a:fld>
            <a:endParaRPr lang="en-KE"/>
          </a:p>
        </p:txBody>
      </p:sp>
    </p:spTree>
    <p:extLst>
      <p:ext uri="{BB962C8B-B14F-4D97-AF65-F5344CB8AC3E}">
        <p14:creationId xmlns:p14="http://schemas.microsoft.com/office/powerpoint/2010/main" val="40111369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338E46-BDD4-4D26-AD0F-A3A5999B8684}"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377786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338E46-BDD4-4D26-AD0F-A3A5999B8684}"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3989819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338E46-BDD4-4D26-AD0F-A3A5999B8684}"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43715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338E46-BDD4-4D26-AD0F-A3A5999B8684}" type="datetimeFigureOut">
              <a:rPr lang="en-KE" smtClean="0"/>
              <a:t>28/02/2020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239637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338E46-BDD4-4D26-AD0F-A3A5999B8684}" type="datetimeFigureOut">
              <a:rPr lang="en-KE" smtClean="0"/>
              <a:t>28/02/2020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4068394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338E46-BDD4-4D26-AD0F-A3A5999B8684}" type="datetimeFigureOut">
              <a:rPr lang="en-KE" smtClean="0"/>
              <a:t>28/02/2020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58491874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4338E46-BDD4-4D26-AD0F-A3A5999B8684}"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0B1B5F3-7FF3-4B63-9468-1CFDE3C1D9BE}" type="slidenum">
              <a:rPr lang="en-KE" smtClean="0"/>
              <a:t>‹#›</a:t>
            </a:fld>
            <a:endParaRPr lang="en-KE"/>
          </a:p>
        </p:txBody>
      </p:sp>
    </p:spTree>
    <p:extLst>
      <p:ext uri="{BB962C8B-B14F-4D97-AF65-F5344CB8AC3E}">
        <p14:creationId xmlns:p14="http://schemas.microsoft.com/office/powerpoint/2010/main" val="105679458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D4338E46-BDD4-4D26-AD0F-A3A5999B8684}" type="datetimeFigureOut">
              <a:rPr lang="en-KE" smtClean="0"/>
              <a:t>28/02/2020</a:t>
            </a:fld>
            <a:endParaRPr lang="en-KE"/>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KE"/>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0B1B5F3-7FF3-4B63-9468-1CFDE3C1D9BE}" type="slidenum">
              <a:rPr lang="en-KE" smtClean="0"/>
              <a:t>‹#›</a:t>
            </a:fld>
            <a:endParaRPr lang="en-KE"/>
          </a:p>
        </p:txBody>
      </p:sp>
    </p:spTree>
    <p:extLst>
      <p:ext uri="{BB962C8B-B14F-4D97-AF65-F5344CB8AC3E}">
        <p14:creationId xmlns:p14="http://schemas.microsoft.com/office/powerpoint/2010/main" val="255572356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338E46-BDD4-4D26-AD0F-A3A5999B8684}"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261756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338E46-BDD4-4D26-AD0F-A3A5999B8684}"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90B1B5F3-7FF3-4B63-9468-1CFDE3C1D9BE}" type="slidenum">
              <a:rPr lang="en-KE" smtClean="0"/>
              <a:t>‹#›</a:t>
            </a:fld>
            <a:endParaRPr lang="en-KE"/>
          </a:p>
        </p:txBody>
      </p:sp>
    </p:spTree>
    <p:extLst>
      <p:ext uri="{BB962C8B-B14F-4D97-AF65-F5344CB8AC3E}">
        <p14:creationId xmlns:p14="http://schemas.microsoft.com/office/powerpoint/2010/main" val="77712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D4338E46-BDD4-4D26-AD0F-A3A5999B8684}" type="datetimeFigureOut">
              <a:rPr lang="en-KE" smtClean="0"/>
              <a:t>28/02/2020</a:t>
            </a:fld>
            <a:endParaRPr lang="en-KE"/>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KE"/>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0B1B5F3-7FF3-4B63-9468-1CFDE3C1D9BE}" type="slidenum">
              <a:rPr lang="en-KE" smtClean="0"/>
              <a:t>‹#›</a:t>
            </a:fld>
            <a:endParaRPr lang="en-KE"/>
          </a:p>
        </p:txBody>
      </p:sp>
    </p:spTree>
    <p:extLst>
      <p:ext uri="{BB962C8B-B14F-4D97-AF65-F5344CB8AC3E}">
        <p14:creationId xmlns:p14="http://schemas.microsoft.com/office/powerpoint/2010/main" val="72470251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downloads.esri.com/esri_content_doc/dbl/us/tapestry/1A_Top_Tier_TapestryFlier_G79488_2-18.pdf" TargetMode="External"/><Relationship Id="rId2" Type="http://schemas.openxmlformats.org/officeDocument/2006/relationships/hyperlink" Target="http://downloads.esri.com/esri_content_doc/dbl/us/tapestry/4A_SoccerMoms_TapestryFlier_G79488_2-18.pdf" TargetMode="External"/><Relationship Id="rId1" Type="http://schemas.openxmlformats.org/officeDocument/2006/relationships/slideLayout" Target="../slideLayouts/slideLayout2.xml"/><Relationship Id="rId4" Type="http://schemas.openxmlformats.org/officeDocument/2006/relationships/hyperlink" Target="https://www.soccerspecifictraining.com/coaches-and-staf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38B1-5562-40D5-9932-D712CC0B6390}"/>
              </a:ext>
            </a:extLst>
          </p:cNvPr>
          <p:cNvSpPr>
            <a:spLocks noGrp="1"/>
          </p:cNvSpPr>
          <p:nvPr>
            <p:ph type="ctrTitle"/>
          </p:nvPr>
        </p:nvSpPr>
        <p:spPr>
          <a:xfrm>
            <a:off x="603504" y="770467"/>
            <a:ext cx="10782300" cy="3034617"/>
          </a:xfrm>
        </p:spPr>
        <p:txBody>
          <a:bodyPr/>
          <a:lstStyle/>
          <a:p>
            <a:pPr algn="ctr"/>
            <a:r>
              <a:rPr lang="en-US" b="1" dirty="0">
                <a:solidFill>
                  <a:srgbClr val="7030A0"/>
                </a:solidFill>
                <a:latin typeface="Times New Roman" panose="02020603050405020304" pitchFamily="18" charset="0"/>
                <a:cs typeface="Times New Roman" panose="02020603050405020304" pitchFamily="18" charset="0"/>
              </a:rPr>
              <a:t>Buyer Personas for Best Fitness Inc.</a:t>
            </a:r>
            <a:endParaRPr lang="en-KE" b="1" dirty="0">
              <a:solidFill>
                <a:srgbClr val="7030A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8D3A80C-39DD-421B-87DE-3A3E8640B44C}"/>
              </a:ext>
            </a:extLst>
          </p:cNvPr>
          <p:cNvSpPr>
            <a:spLocks noGrp="1"/>
          </p:cNvSpPr>
          <p:nvPr>
            <p:ph type="subTitle" idx="1"/>
          </p:nvPr>
        </p:nvSpPr>
        <p:spPr>
          <a:xfrm>
            <a:off x="844492" y="3996812"/>
            <a:ext cx="9228201" cy="1649506"/>
          </a:xfrm>
        </p:spPr>
        <p:txBody>
          <a:bodyPr/>
          <a:lstStyle/>
          <a:p>
            <a:pPr algn="ctr"/>
            <a:r>
              <a:rPr lang="en-US" dirty="0">
                <a:latin typeface="Times New Roman" panose="02020603050405020304" pitchFamily="18" charset="0"/>
                <a:cs typeface="Times New Roman" panose="02020603050405020304" pitchFamily="18" charset="0"/>
              </a:rPr>
              <a:t>By MRKT600 [Your Name] </a:t>
            </a:r>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700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3EB42-5DA4-4B4D-801D-86E829780336}"/>
              </a:ext>
            </a:extLst>
          </p:cNvPr>
          <p:cNvSpPr>
            <a:spLocks noGrp="1"/>
          </p:cNvSpPr>
          <p:nvPr>
            <p:ph type="title"/>
          </p:nvPr>
        </p:nvSpPr>
        <p:spPr>
          <a:xfrm>
            <a:off x="838200" y="365125"/>
            <a:ext cx="10515600" cy="1039605"/>
          </a:xfrm>
        </p:spPr>
        <p:txBody>
          <a:bodyPr/>
          <a:lstStyle/>
          <a:p>
            <a:pPr algn="ctr"/>
            <a:r>
              <a:rPr lang="en-US" b="1" u="sng" dirty="0"/>
              <a:t>Introduction</a:t>
            </a:r>
            <a:endParaRPr lang="en-KE" b="1" u="sng" dirty="0"/>
          </a:p>
        </p:txBody>
      </p:sp>
      <p:sp>
        <p:nvSpPr>
          <p:cNvPr id="3" name="Content Placeholder 2">
            <a:extLst>
              <a:ext uri="{FF2B5EF4-FFF2-40B4-BE49-F238E27FC236}">
                <a16:creationId xmlns:a16="http://schemas.microsoft.com/office/drawing/2014/main" id="{84DDA49E-9050-4318-BB02-04FBF0D16DEF}"/>
              </a:ext>
            </a:extLst>
          </p:cNvPr>
          <p:cNvSpPr>
            <a:spLocks noGrp="1"/>
          </p:cNvSpPr>
          <p:nvPr>
            <p:ph idx="1"/>
          </p:nvPr>
        </p:nvSpPr>
        <p:spPr>
          <a:xfrm>
            <a:off x="838200" y="1550504"/>
            <a:ext cx="10515600" cy="4626459"/>
          </a:xfrm>
        </p:spPr>
        <p:txBody>
          <a:bodyPr>
            <a:normAutofit/>
          </a:bodyPr>
          <a:lstStyle/>
          <a:p>
            <a:r>
              <a:rPr lang="en-US" dirty="0"/>
              <a:t>A buyer  persona tells you who a buyer is, what they want, what their values are, and most importantly how to address them</a:t>
            </a:r>
          </a:p>
          <a:p>
            <a:r>
              <a:rPr lang="en-US" dirty="0"/>
              <a:t>Buyer Personas help the owners of the business and their employees to understand their target market</a:t>
            </a:r>
          </a:p>
          <a:p>
            <a:r>
              <a:rPr lang="en-US" dirty="0"/>
              <a:t>This Presentation is a presentation of two buyer personas for Best Fitness Inc.</a:t>
            </a:r>
          </a:p>
          <a:p>
            <a:r>
              <a:rPr lang="en-US" dirty="0"/>
              <a:t>Best Fitness In. is a new company seeking to get into the boutique fitness industry through offering products of a boutique gym.</a:t>
            </a:r>
          </a:p>
          <a:p>
            <a:r>
              <a:rPr lang="en-US" dirty="0"/>
              <a:t>The new location is an outdoor mall in Largo, Maryland area.</a:t>
            </a:r>
          </a:p>
          <a:p>
            <a:r>
              <a:rPr lang="en-US" dirty="0"/>
              <a:t>The products to be offers will include boutique gym and personal exercise packages.</a:t>
            </a:r>
          </a:p>
          <a:p>
            <a:endParaRPr lang="en-KE" dirty="0"/>
          </a:p>
        </p:txBody>
      </p:sp>
    </p:spTree>
    <p:extLst>
      <p:ext uri="{BB962C8B-B14F-4D97-AF65-F5344CB8AC3E}">
        <p14:creationId xmlns:p14="http://schemas.microsoft.com/office/powerpoint/2010/main" val="224837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C4179-E750-4820-949C-6AE022165A26}"/>
              </a:ext>
            </a:extLst>
          </p:cNvPr>
          <p:cNvSpPr>
            <a:spLocks noGrp="1"/>
          </p:cNvSpPr>
          <p:nvPr>
            <p:ph type="title"/>
          </p:nvPr>
        </p:nvSpPr>
        <p:spPr>
          <a:xfrm>
            <a:off x="838200" y="236484"/>
            <a:ext cx="10515600" cy="945930"/>
          </a:xfrm>
        </p:spPr>
        <p:txBody>
          <a:bodyPr/>
          <a:lstStyle/>
          <a:p>
            <a:r>
              <a:rPr lang="en-US" dirty="0"/>
              <a:t>Buyer Persona 1: Background</a:t>
            </a:r>
            <a:endParaRPr lang="en-KE" dirty="0"/>
          </a:p>
        </p:txBody>
      </p:sp>
      <p:graphicFrame>
        <p:nvGraphicFramePr>
          <p:cNvPr id="13" name="Table 13">
            <a:extLst>
              <a:ext uri="{FF2B5EF4-FFF2-40B4-BE49-F238E27FC236}">
                <a16:creationId xmlns:a16="http://schemas.microsoft.com/office/drawing/2014/main" id="{2C30D91E-0839-4850-9C26-CB61287BE833}"/>
              </a:ext>
            </a:extLst>
          </p:cNvPr>
          <p:cNvGraphicFramePr>
            <a:graphicFrameLocks noGrp="1"/>
          </p:cNvGraphicFramePr>
          <p:nvPr>
            <p:ph idx="1"/>
            <p:extLst>
              <p:ext uri="{D42A27DB-BD31-4B8C-83A1-F6EECF244321}">
                <p14:modId xmlns:p14="http://schemas.microsoft.com/office/powerpoint/2010/main" val="1779077885"/>
              </p:ext>
            </p:extLst>
          </p:nvPr>
        </p:nvGraphicFramePr>
        <p:xfrm>
          <a:off x="838200" y="1324303"/>
          <a:ext cx="10515597" cy="5391807"/>
        </p:xfrm>
        <a:graphic>
          <a:graphicData uri="http://schemas.openxmlformats.org/drawingml/2006/table">
            <a:tbl>
              <a:tblPr firstRow="1" bandRow="1">
                <a:tableStyleId>{5C22544A-7EE6-4342-B048-85BDC9FD1C3A}</a:tableStyleId>
              </a:tblPr>
              <a:tblGrid>
                <a:gridCol w="3781097">
                  <a:extLst>
                    <a:ext uri="{9D8B030D-6E8A-4147-A177-3AD203B41FA5}">
                      <a16:colId xmlns:a16="http://schemas.microsoft.com/office/drawing/2014/main" val="2581407774"/>
                    </a:ext>
                  </a:extLst>
                </a:gridCol>
                <a:gridCol w="3229301">
                  <a:extLst>
                    <a:ext uri="{9D8B030D-6E8A-4147-A177-3AD203B41FA5}">
                      <a16:colId xmlns:a16="http://schemas.microsoft.com/office/drawing/2014/main" val="2274575019"/>
                    </a:ext>
                  </a:extLst>
                </a:gridCol>
                <a:gridCol w="3505199">
                  <a:extLst>
                    <a:ext uri="{9D8B030D-6E8A-4147-A177-3AD203B41FA5}">
                      <a16:colId xmlns:a16="http://schemas.microsoft.com/office/drawing/2014/main" val="1087166568"/>
                    </a:ext>
                  </a:extLst>
                </a:gridCol>
              </a:tblGrid>
              <a:tr h="756745">
                <a:tc gridSpan="3">
                  <a:txBody>
                    <a:bodyPr/>
                    <a:lstStyle/>
                    <a:p>
                      <a:r>
                        <a:rPr lang="en-US" sz="4000" dirty="0">
                          <a:latin typeface="Times New Roman" panose="02020603050405020304" pitchFamily="18" charset="0"/>
                          <a:cs typeface="Times New Roman" panose="02020603050405020304" pitchFamily="18" charset="0"/>
                        </a:rPr>
                        <a:t>BUYER PERSONA: GORDON WALKER</a:t>
                      </a:r>
                      <a:endParaRPr lang="en-KE" sz="4000" dirty="0">
                        <a:latin typeface="Times New Roman" panose="02020603050405020304" pitchFamily="18" charset="0"/>
                        <a:cs typeface="Times New Roman" panose="02020603050405020304" pitchFamily="18" charset="0"/>
                      </a:endParaRPr>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1126901573"/>
                  </a:ext>
                </a:extLst>
              </a:tr>
              <a:tr h="756745">
                <a:tc rowSpan="4">
                  <a:txBody>
                    <a:bodyPr/>
                    <a:lstStyle/>
                    <a:p>
                      <a:endParaRPr lang="en-KE" dirty="0"/>
                    </a:p>
                  </a:txBody>
                  <a:tcPr/>
                </a:tc>
                <a:tc>
                  <a:txBody>
                    <a:bodyPr/>
                    <a:lstStyle/>
                    <a:p>
                      <a:r>
                        <a:rPr lang="en-US" dirty="0"/>
                        <a:t>Age</a:t>
                      </a:r>
                      <a:endParaRPr lang="en-KE" dirty="0"/>
                    </a:p>
                  </a:txBody>
                  <a:tcPr/>
                </a:tc>
                <a:tc>
                  <a:txBody>
                    <a:bodyPr/>
                    <a:lstStyle/>
                    <a:p>
                      <a:r>
                        <a:rPr lang="en-US" dirty="0"/>
                        <a:t>40 years</a:t>
                      </a:r>
                      <a:endParaRPr lang="en-KE" dirty="0"/>
                    </a:p>
                  </a:txBody>
                  <a:tcPr/>
                </a:tc>
                <a:extLst>
                  <a:ext uri="{0D108BD9-81ED-4DB2-BD59-A6C34878D82A}">
                    <a16:rowId xmlns:a16="http://schemas.microsoft.com/office/drawing/2014/main" val="2706994245"/>
                  </a:ext>
                </a:extLst>
              </a:tr>
              <a:tr h="756745">
                <a:tc vMerge="1">
                  <a:txBody>
                    <a:bodyPr/>
                    <a:lstStyle/>
                    <a:p>
                      <a:endParaRPr lang="en-KE" dirty="0"/>
                    </a:p>
                  </a:txBody>
                  <a:tcPr/>
                </a:tc>
                <a:tc>
                  <a:txBody>
                    <a:bodyPr/>
                    <a:lstStyle/>
                    <a:p>
                      <a:r>
                        <a:rPr lang="en-US" dirty="0"/>
                        <a:t>Gender</a:t>
                      </a:r>
                      <a:endParaRPr lang="en-KE" dirty="0"/>
                    </a:p>
                  </a:txBody>
                  <a:tcPr/>
                </a:tc>
                <a:tc>
                  <a:txBody>
                    <a:bodyPr/>
                    <a:lstStyle/>
                    <a:p>
                      <a:r>
                        <a:rPr lang="en-US" dirty="0"/>
                        <a:t>Male</a:t>
                      </a:r>
                      <a:endParaRPr lang="en-KE" dirty="0"/>
                    </a:p>
                  </a:txBody>
                  <a:tcPr/>
                </a:tc>
                <a:extLst>
                  <a:ext uri="{0D108BD9-81ED-4DB2-BD59-A6C34878D82A}">
                    <a16:rowId xmlns:a16="http://schemas.microsoft.com/office/drawing/2014/main" val="4152489275"/>
                  </a:ext>
                </a:extLst>
              </a:tr>
              <a:tr h="756745">
                <a:tc vMerge="1">
                  <a:txBody>
                    <a:bodyPr/>
                    <a:lstStyle/>
                    <a:p>
                      <a:endParaRPr lang="en-KE" dirty="0"/>
                    </a:p>
                  </a:txBody>
                  <a:tcPr/>
                </a:tc>
                <a:tc>
                  <a:txBody>
                    <a:bodyPr/>
                    <a:lstStyle/>
                    <a:p>
                      <a:r>
                        <a:rPr lang="en-US" dirty="0"/>
                        <a:t>Location</a:t>
                      </a:r>
                      <a:endParaRPr lang="en-KE" dirty="0"/>
                    </a:p>
                  </a:txBody>
                  <a:tcPr/>
                </a:tc>
                <a:tc>
                  <a:txBody>
                    <a:bodyPr/>
                    <a:lstStyle/>
                    <a:p>
                      <a:r>
                        <a:rPr lang="en-US" dirty="0"/>
                        <a:t>Maryland</a:t>
                      </a:r>
                      <a:endParaRPr lang="en-KE" dirty="0"/>
                    </a:p>
                  </a:txBody>
                  <a:tcPr/>
                </a:tc>
                <a:extLst>
                  <a:ext uri="{0D108BD9-81ED-4DB2-BD59-A6C34878D82A}">
                    <a16:rowId xmlns:a16="http://schemas.microsoft.com/office/drawing/2014/main" val="3640364467"/>
                  </a:ext>
                </a:extLst>
              </a:tr>
              <a:tr h="756745">
                <a:tc vMerge="1">
                  <a:txBody>
                    <a:bodyPr/>
                    <a:lstStyle/>
                    <a:p>
                      <a:endParaRPr lang="en-KE" dirty="0"/>
                    </a:p>
                  </a:txBody>
                  <a:tcPr/>
                </a:tc>
                <a:tc>
                  <a:txBody>
                    <a:bodyPr/>
                    <a:lstStyle/>
                    <a:p>
                      <a:r>
                        <a:rPr lang="en-US" dirty="0"/>
                        <a:t>Income</a:t>
                      </a:r>
                      <a:endParaRPr lang="en-KE" dirty="0"/>
                    </a:p>
                  </a:txBody>
                  <a:tcPr/>
                </a:tc>
                <a:tc>
                  <a:txBody>
                    <a:bodyPr/>
                    <a:lstStyle/>
                    <a:p>
                      <a:r>
                        <a:rPr lang="en-US" dirty="0"/>
                        <a:t>$76,354</a:t>
                      </a:r>
                      <a:endParaRPr lang="en-KE" dirty="0"/>
                    </a:p>
                  </a:txBody>
                  <a:tcPr/>
                </a:tc>
                <a:extLst>
                  <a:ext uri="{0D108BD9-81ED-4DB2-BD59-A6C34878D82A}">
                    <a16:rowId xmlns:a16="http://schemas.microsoft.com/office/drawing/2014/main" val="879290618"/>
                  </a:ext>
                </a:extLst>
              </a:tr>
              <a:tr h="693682">
                <a:tc>
                  <a:txBody>
                    <a:bodyPr/>
                    <a:lstStyle/>
                    <a:p>
                      <a:pPr algn="ctr"/>
                      <a:r>
                        <a:rPr lang="en-US" dirty="0"/>
                        <a:t>Quote</a:t>
                      </a:r>
                      <a:endParaRPr lang="en-KE" dirty="0"/>
                    </a:p>
                  </a:txBody>
                  <a:tcPr/>
                </a:tc>
                <a:tc>
                  <a:txBody>
                    <a:bodyPr/>
                    <a:lstStyle/>
                    <a:p>
                      <a:r>
                        <a:rPr lang="en-US" dirty="0"/>
                        <a:t>Relationship</a:t>
                      </a:r>
                      <a:endParaRPr lang="en-KE" dirty="0"/>
                    </a:p>
                  </a:txBody>
                  <a:tcPr/>
                </a:tc>
                <a:tc>
                  <a:txBody>
                    <a:bodyPr/>
                    <a:lstStyle/>
                    <a:p>
                      <a:r>
                        <a:rPr lang="en-US" dirty="0"/>
                        <a:t>Married with one kid</a:t>
                      </a:r>
                      <a:endParaRPr lang="en-KE" dirty="0"/>
                    </a:p>
                  </a:txBody>
                  <a:tcPr/>
                </a:tc>
                <a:extLst>
                  <a:ext uri="{0D108BD9-81ED-4DB2-BD59-A6C34878D82A}">
                    <a16:rowId xmlns:a16="http://schemas.microsoft.com/office/drawing/2014/main" val="1257374151"/>
                  </a:ext>
                </a:extLst>
              </a:tr>
              <a:tr h="756745">
                <a:tc>
                  <a:txBody>
                    <a:bodyPr/>
                    <a:lstStyle/>
                    <a:p>
                      <a:r>
                        <a:rPr lang="en-US" dirty="0"/>
                        <a:t>“Weakness is in the mind. Everyone can achieve self-strength through willfully seeking it and practicing it”.</a:t>
                      </a:r>
                      <a:endParaRPr lang="en-KE" dirty="0"/>
                    </a:p>
                  </a:txBody>
                  <a:tcPr/>
                </a:tc>
                <a:tc>
                  <a:txBody>
                    <a:bodyPr/>
                    <a:lstStyle/>
                    <a:p>
                      <a:r>
                        <a:rPr lang="en-US" dirty="0"/>
                        <a:t>Job Title</a:t>
                      </a:r>
                      <a:endParaRPr lang="en-KE" dirty="0"/>
                    </a:p>
                  </a:txBody>
                  <a:tcPr/>
                </a:tc>
                <a:tc>
                  <a:txBody>
                    <a:bodyPr/>
                    <a:lstStyle/>
                    <a:p>
                      <a:r>
                        <a:rPr lang="en-US" dirty="0"/>
                        <a:t>Human Resource Manager</a:t>
                      </a:r>
                      <a:endParaRPr lang="en-KE" dirty="0"/>
                    </a:p>
                  </a:txBody>
                  <a:tcPr/>
                </a:tc>
                <a:extLst>
                  <a:ext uri="{0D108BD9-81ED-4DB2-BD59-A6C34878D82A}">
                    <a16:rowId xmlns:a16="http://schemas.microsoft.com/office/drawing/2014/main" val="3017707063"/>
                  </a:ext>
                </a:extLst>
              </a:tr>
            </a:tbl>
          </a:graphicData>
        </a:graphic>
      </p:graphicFrame>
      <p:pic>
        <p:nvPicPr>
          <p:cNvPr id="16" name="Picture 15">
            <a:extLst>
              <a:ext uri="{FF2B5EF4-FFF2-40B4-BE49-F238E27FC236}">
                <a16:creationId xmlns:a16="http://schemas.microsoft.com/office/drawing/2014/main" id="{A76B6F70-2898-4B1F-9A33-361874D8DA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383" y="2144109"/>
            <a:ext cx="3241838" cy="2916621"/>
          </a:xfrm>
          <a:prstGeom prst="rect">
            <a:avLst/>
          </a:prstGeom>
        </p:spPr>
      </p:pic>
    </p:spTree>
    <p:extLst>
      <p:ext uri="{BB962C8B-B14F-4D97-AF65-F5344CB8AC3E}">
        <p14:creationId xmlns:p14="http://schemas.microsoft.com/office/powerpoint/2010/main" val="151043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AB76-6B77-4869-974F-88EF45D3071B}"/>
              </a:ext>
            </a:extLst>
          </p:cNvPr>
          <p:cNvSpPr>
            <a:spLocks noGrp="1"/>
          </p:cNvSpPr>
          <p:nvPr>
            <p:ph type="title"/>
          </p:nvPr>
        </p:nvSpPr>
        <p:spPr>
          <a:xfrm>
            <a:off x="838200" y="365126"/>
            <a:ext cx="10515600" cy="873740"/>
          </a:xfrm>
        </p:spPr>
        <p:txBody>
          <a:bodyPr/>
          <a:lstStyle/>
          <a:p>
            <a:r>
              <a:rPr lang="en-US" dirty="0"/>
              <a:t>Buyer Persona 1: Biography Motivation</a:t>
            </a:r>
            <a:endParaRPr lang="en-KE" dirty="0"/>
          </a:p>
        </p:txBody>
      </p:sp>
      <p:graphicFrame>
        <p:nvGraphicFramePr>
          <p:cNvPr id="4" name="Table 4">
            <a:extLst>
              <a:ext uri="{FF2B5EF4-FFF2-40B4-BE49-F238E27FC236}">
                <a16:creationId xmlns:a16="http://schemas.microsoft.com/office/drawing/2014/main" id="{C09F3E51-8989-4AE9-90C8-38A40D74F7A5}"/>
              </a:ext>
            </a:extLst>
          </p:cNvPr>
          <p:cNvGraphicFramePr>
            <a:graphicFrameLocks noGrp="1"/>
          </p:cNvGraphicFramePr>
          <p:nvPr>
            <p:ph idx="1"/>
            <p:extLst>
              <p:ext uri="{D42A27DB-BD31-4B8C-83A1-F6EECF244321}">
                <p14:modId xmlns:p14="http://schemas.microsoft.com/office/powerpoint/2010/main" val="3221095019"/>
              </p:ext>
            </p:extLst>
          </p:nvPr>
        </p:nvGraphicFramePr>
        <p:xfrm>
          <a:off x="381000" y="1387844"/>
          <a:ext cx="10515600" cy="42976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167044206"/>
                    </a:ext>
                  </a:extLst>
                </a:gridCol>
                <a:gridCol w="5257800">
                  <a:extLst>
                    <a:ext uri="{9D8B030D-6E8A-4147-A177-3AD203B41FA5}">
                      <a16:colId xmlns:a16="http://schemas.microsoft.com/office/drawing/2014/main" val="2283943308"/>
                    </a:ext>
                  </a:extLst>
                </a:gridCol>
              </a:tblGrid>
              <a:tr h="2768251">
                <a:tc>
                  <a:txBody>
                    <a:bodyPr/>
                    <a:lstStyle/>
                    <a:p>
                      <a:pPr algn="l"/>
                      <a:r>
                        <a:rPr lang="en-US" sz="2800" dirty="0">
                          <a:solidFill>
                            <a:srgbClr val="002060"/>
                          </a:solidFill>
                        </a:rPr>
                        <a:t>BIO</a:t>
                      </a:r>
                      <a:endParaRPr lang="en-KE" sz="2800" dirty="0">
                        <a:solidFill>
                          <a:srgbClr val="002060"/>
                        </a:solidFill>
                      </a:endParaRPr>
                    </a:p>
                  </a:txBody>
                  <a:tcPr/>
                </a:tc>
                <a:tc>
                  <a:txBody>
                    <a:bodyPr/>
                    <a:lstStyle/>
                    <a:p>
                      <a:r>
                        <a:rPr lang="en-US" dirty="0">
                          <a:solidFill>
                            <a:srgbClr val="002060"/>
                          </a:solidFill>
                        </a:rPr>
                        <a:t>Gordon is a Human Resource manager at affirm in Maryland and he works five days a week. However, through out his working life he has showed enthusiasm for sports and exercise to keep fit. This emanates from the fact that he works seated most of the time. He is keen on cutting down his weight because he feels that it is beyond his desires. He does not drink alcohol but loves eating crisp. He says he would defy his doctors instructions just to eat potato </a:t>
                      </a:r>
                      <a:r>
                        <a:rPr lang="en-US" dirty="0" err="1">
                          <a:solidFill>
                            <a:srgbClr val="002060"/>
                          </a:solidFill>
                        </a:rPr>
                        <a:t>crips</a:t>
                      </a:r>
                      <a:r>
                        <a:rPr lang="en-US" dirty="0">
                          <a:solidFill>
                            <a:srgbClr val="002060"/>
                          </a:solidFill>
                        </a:rPr>
                        <a:t>. Every weekend, he spends some time with friends eating roasted meet</a:t>
                      </a:r>
                      <a:endParaRPr lang="en-KE" dirty="0">
                        <a:solidFill>
                          <a:srgbClr val="002060"/>
                        </a:solidFill>
                      </a:endParaRPr>
                    </a:p>
                  </a:txBody>
                  <a:tcPr/>
                </a:tc>
                <a:extLst>
                  <a:ext uri="{0D108BD9-81ED-4DB2-BD59-A6C34878D82A}">
                    <a16:rowId xmlns:a16="http://schemas.microsoft.com/office/drawing/2014/main" val="393443730"/>
                  </a:ext>
                </a:extLst>
              </a:tr>
              <a:tr h="370840">
                <a:tc>
                  <a:txBody>
                    <a:bodyPr/>
                    <a:lstStyle/>
                    <a:p>
                      <a:r>
                        <a:rPr lang="en-US" sz="3200" b="1" dirty="0"/>
                        <a:t>Motivation</a:t>
                      </a:r>
                      <a:endParaRPr lang="en-KE" sz="3200" b="1" dirty="0"/>
                    </a:p>
                  </a:txBody>
                  <a:tcPr/>
                </a:tc>
                <a:tc>
                  <a:txBody>
                    <a:bodyPr/>
                    <a:lstStyle/>
                    <a:p>
                      <a:r>
                        <a:rPr lang="en-US" dirty="0"/>
                        <a:t>Fear 32%</a:t>
                      </a:r>
                    </a:p>
                    <a:p>
                      <a:endParaRPr lang="en-US" dirty="0"/>
                    </a:p>
                    <a:p>
                      <a:r>
                        <a:rPr lang="en-US" dirty="0"/>
                        <a:t>Power: 90%</a:t>
                      </a:r>
                    </a:p>
                    <a:p>
                      <a:endParaRPr lang="en-US" dirty="0"/>
                    </a:p>
                    <a:p>
                      <a:r>
                        <a:rPr lang="en-US" dirty="0"/>
                        <a:t>Strong: 70%</a:t>
                      </a:r>
                      <a:endParaRPr lang="en-KE" dirty="0"/>
                    </a:p>
                  </a:txBody>
                  <a:tcPr/>
                </a:tc>
                <a:extLst>
                  <a:ext uri="{0D108BD9-81ED-4DB2-BD59-A6C34878D82A}">
                    <a16:rowId xmlns:a16="http://schemas.microsoft.com/office/drawing/2014/main" val="2549119603"/>
                  </a:ext>
                </a:extLst>
              </a:tr>
            </a:tbl>
          </a:graphicData>
        </a:graphic>
      </p:graphicFrame>
    </p:spTree>
    <p:extLst>
      <p:ext uri="{BB962C8B-B14F-4D97-AF65-F5344CB8AC3E}">
        <p14:creationId xmlns:p14="http://schemas.microsoft.com/office/powerpoint/2010/main" val="2329615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F0FC7-F3B3-4FE7-909D-345358F64625}"/>
              </a:ext>
            </a:extLst>
          </p:cNvPr>
          <p:cNvSpPr>
            <a:spLocks noGrp="1"/>
          </p:cNvSpPr>
          <p:nvPr>
            <p:ph type="title"/>
          </p:nvPr>
        </p:nvSpPr>
        <p:spPr>
          <a:xfrm>
            <a:off x="838200" y="235975"/>
            <a:ext cx="10515600" cy="1454714"/>
          </a:xfrm>
        </p:spPr>
        <p:txBody>
          <a:bodyPr>
            <a:normAutofit fontScale="90000"/>
          </a:bodyPr>
          <a:lstStyle/>
          <a:p>
            <a:r>
              <a:rPr lang="en-US" dirty="0"/>
              <a:t>Buyer Persona 1: Pain Points (Frustrations) and Goals</a:t>
            </a:r>
            <a:endParaRPr lang="en-KE" dirty="0"/>
          </a:p>
        </p:txBody>
      </p:sp>
      <p:graphicFrame>
        <p:nvGraphicFramePr>
          <p:cNvPr id="6" name="Table 6">
            <a:extLst>
              <a:ext uri="{FF2B5EF4-FFF2-40B4-BE49-F238E27FC236}">
                <a16:creationId xmlns:a16="http://schemas.microsoft.com/office/drawing/2014/main" id="{E23E7E03-6988-4D33-BD1E-7692137F882F}"/>
              </a:ext>
            </a:extLst>
          </p:cNvPr>
          <p:cNvGraphicFramePr>
            <a:graphicFrameLocks noGrp="1"/>
          </p:cNvGraphicFramePr>
          <p:nvPr>
            <p:ph idx="1"/>
            <p:extLst>
              <p:ext uri="{D42A27DB-BD31-4B8C-83A1-F6EECF244321}">
                <p14:modId xmlns:p14="http://schemas.microsoft.com/office/powerpoint/2010/main" val="3280224638"/>
              </p:ext>
            </p:extLst>
          </p:nvPr>
        </p:nvGraphicFramePr>
        <p:xfrm>
          <a:off x="676275" y="2011363"/>
          <a:ext cx="10753726" cy="4495162"/>
        </p:xfrm>
        <a:graphic>
          <a:graphicData uri="http://schemas.openxmlformats.org/drawingml/2006/table">
            <a:tbl>
              <a:tblPr firstRow="1" bandRow="1">
                <a:tableStyleId>{5C22544A-7EE6-4342-B048-85BDC9FD1C3A}</a:tableStyleId>
              </a:tblPr>
              <a:tblGrid>
                <a:gridCol w="5376863">
                  <a:extLst>
                    <a:ext uri="{9D8B030D-6E8A-4147-A177-3AD203B41FA5}">
                      <a16:colId xmlns:a16="http://schemas.microsoft.com/office/drawing/2014/main" val="1783656010"/>
                    </a:ext>
                  </a:extLst>
                </a:gridCol>
                <a:gridCol w="5376863">
                  <a:extLst>
                    <a:ext uri="{9D8B030D-6E8A-4147-A177-3AD203B41FA5}">
                      <a16:colId xmlns:a16="http://schemas.microsoft.com/office/drawing/2014/main" val="3999152133"/>
                    </a:ext>
                  </a:extLst>
                </a:gridCol>
              </a:tblGrid>
              <a:tr h="555895">
                <a:tc>
                  <a:txBody>
                    <a:bodyPr/>
                    <a:lstStyle/>
                    <a:p>
                      <a:pPr algn="ctr"/>
                      <a:r>
                        <a:rPr lang="en-US" sz="3200" dirty="0"/>
                        <a:t>Pain Points/Frustrations</a:t>
                      </a:r>
                      <a:endParaRPr lang="en-KE" sz="3200" dirty="0"/>
                    </a:p>
                  </a:txBody>
                  <a:tcPr marL="93510" marR="93510"/>
                </a:tc>
                <a:tc>
                  <a:txBody>
                    <a:bodyPr/>
                    <a:lstStyle/>
                    <a:p>
                      <a:pPr algn="ctr"/>
                      <a:r>
                        <a:rPr lang="en-US" sz="3200" dirty="0"/>
                        <a:t>Goals</a:t>
                      </a:r>
                      <a:endParaRPr lang="en-KE" sz="3200" dirty="0"/>
                    </a:p>
                  </a:txBody>
                  <a:tcPr marL="93510" marR="93510"/>
                </a:tc>
                <a:extLst>
                  <a:ext uri="{0D108BD9-81ED-4DB2-BD59-A6C34878D82A}">
                    <a16:rowId xmlns:a16="http://schemas.microsoft.com/office/drawing/2014/main" val="1283903483"/>
                  </a:ext>
                </a:extLst>
              </a:tr>
              <a:tr h="3916042">
                <a:tc>
                  <a:txBody>
                    <a:bodyPr/>
                    <a:lstStyle/>
                    <a:p>
                      <a:pPr marL="285750" indent="-285750">
                        <a:buFont typeface="Wingdings" panose="05000000000000000000" pitchFamily="2" charset="2"/>
                        <a:buChar char="§"/>
                      </a:pPr>
                      <a:r>
                        <a:rPr lang="en-US" sz="2400" dirty="0">
                          <a:solidFill>
                            <a:srgbClr val="FF0000"/>
                          </a:solidFill>
                        </a:rPr>
                        <a:t>Difficulty in choosing the right exercising program</a:t>
                      </a:r>
                    </a:p>
                    <a:p>
                      <a:pPr marL="285750" indent="-285750">
                        <a:buFont typeface="Wingdings" panose="05000000000000000000" pitchFamily="2" charset="2"/>
                        <a:buChar char="§"/>
                      </a:pPr>
                      <a:r>
                        <a:rPr lang="en-US" sz="2400" dirty="0">
                          <a:solidFill>
                            <a:srgbClr val="FF0000"/>
                          </a:solidFill>
                        </a:rPr>
                        <a:t>Difficulty in finding the best wearables to help in personal body exercising</a:t>
                      </a:r>
                    </a:p>
                    <a:p>
                      <a:pPr marL="285750" indent="-285750">
                        <a:buFont typeface="Wingdings" panose="05000000000000000000" pitchFamily="2" charset="2"/>
                        <a:buChar char="§"/>
                      </a:pPr>
                      <a:r>
                        <a:rPr lang="en-US" sz="2400" dirty="0">
                          <a:solidFill>
                            <a:srgbClr val="FF0000"/>
                          </a:solidFill>
                        </a:rPr>
                        <a:t>Unfamiliar with proper dieting for various age groups.</a:t>
                      </a:r>
                    </a:p>
                    <a:p>
                      <a:pPr marL="285750" indent="-285750">
                        <a:buFont typeface="Wingdings" panose="05000000000000000000" pitchFamily="2" charset="2"/>
                        <a:buChar char="§"/>
                      </a:pPr>
                      <a:r>
                        <a:rPr lang="en-US" sz="2400" dirty="0">
                          <a:solidFill>
                            <a:srgbClr val="FF0000"/>
                          </a:solidFill>
                        </a:rPr>
                        <a:t>Demanding work duties that allow little physical engagement</a:t>
                      </a:r>
                    </a:p>
                  </a:txBody>
                  <a:tcPr marL="93510" marR="93510"/>
                </a:tc>
                <a:tc>
                  <a:txBody>
                    <a:bodyPr/>
                    <a:lstStyle/>
                    <a:p>
                      <a:pPr marL="285750" indent="-285750">
                        <a:buFont typeface="Wingdings" panose="05000000000000000000" pitchFamily="2" charset="2"/>
                        <a:buChar char="ü"/>
                      </a:pPr>
                      <a:r>
                        <a:rPr lang="en-US" sz="2400" dirty="0"/>
                        <a:t>To cut down on meat consumption</a:t>
                      </a:r>
                    </a:p>
                    <a:p>
                      <a:pPr marL="285750" indent="-285750">
                        <a:buFont typeface="Wingdings" panose="05000000000000000000" pitchFamily="2" charset="2"/>
                        <a:buChar char="ü"/>
                      </a:pPr>
                      <a:r>
                        <a:rPr lang="en-US" sz="2400" dirty="0"/>
                        <a:t>To cut down on consumption of potato </a:t>
                      </a:r>
                      <a:r>
                        <a:rPr lang="en-US" sz="2400" dirty="0" err="1"/>
                        <a:t>crips</a:t>
                      </a:r>
                      <a:endParaRPr lang="en-US" sz="2400" dirty="0"/>
                    </a:p>
                    <a:p>
                      <a:pPr marL="285750" indent="-285750">
                        <a:buFont typeface="Wingdings" panose="05000000000000000000" pitchFamily="2" charset="2"/>
                        <a:buChar char="ü"/>
                      </a:pPr>
                      <a:r>
                        <a:rPr lang="en-US" sz="2400" dirty="0"/>
                        <a:t>To find appropriate diet for maintaining a healthy body size</a:t>
                      </a:r>
                    </a:p>
                    <a:p>
                      <a:pPr marL="285750" indent="-285750">
                        <a:buFont typeface="Wingdings" panose="05000000000000000000" pitchFamily="2" charset="2"/>
                        <a:buChar char="ü"/>
                      </a:pPr>
                      <a:r>
                        <a:rPr lang="en-US" sz="2400" dirty="0"/>
                        <a:t>Controlling his body weight</a:t>
                      </a:r>
                    </a:p>
                    <a:p>
                      <a:pPr marL="285750" indent="-285750">
                        <a:buFont typeface="Wingdings" panose="05000000000000000000" pitchFamily="2" charset="2"/>
                        <a:buChar char="ü"/>
                      </a:pPr>
                      <a:r>
                        <a:rPr lang="en-US" sz="2400" dirty="0"/>
                        <a:t>Having a fruitful life that creates positive impact in other people’s lives</a:t>
                      </a:r>
                    </a:p>
                    <a:p>
                      <a:pPr marL="285750" indent="-285750">
                        <a:buFont typeface="Wingdings" panose="05000000000000000000" pitchFamily="2" charset="2"/>
                        <a:buChar char="ü"/>
                      </a:pPr>
                      <a:r>
                        <a:rPr lang="en-US" sz="2400" dirty="0"/>
                        <a:t>Having a self-owned gym at home for keeping his body fit.</a:t>
                      </a:r>
                      <a:endParaRPr lang="en-KE" sz="2400" dirty="0"/>
                    </a:p>
                  </a:txBody>
                  <a:tcPr marL="93510" marR="93510"/>
                </a:tc>
                <a:extLst>
                  <a:ext uri="{0D108BD9-81ED-4DB2-BD59-A6C34878D82A}">
                    <a16:rowId xmlns:a16="http://schemas.microsoft.com/office/drawing/2014/main" val="4062454129"/>
                  </a:ext>
                </a:extLst>
              </a:tr>
            </a:tbl>
          </a:graphicData>
        </a:graphic>
      </p:graphicFrame>
    </p:spTree>
    <p:extLst>
      <p:ext uri="{BB962C8B-B14F-4D97-AF65-F5344CB8AC3E}">
        <p14:creationId xmlns:p14="http://schemas.microsoft.com/office/powerpoint/2010/main" val="575649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5931-0305-42E3-B661-0476C6FBEEEE}"/>
              </a:ext>
            </a:extLst>
          </p:cNvPr>
          <p:cNvSpPr>
            <a:spLocks noGrp="1"/>
          </p:cNvSpPr>
          <p:nvPr>
            <p:ph type="title"/>
          </p:nvPr>
        </p:nvSpPr>
        <p:spPr/>
        <p:txBody>
          <a:bodyPr/>
          <a:lstStyle/>
          <a:p>
            <a:r>
              <a:rPr lang="en-US" dirty="0"/>
              <a:t>Buyer Persona 1: Brands and Workout Habits</a:t>
            </a:r>
            <a:endParaRPr lang="en-KE" dirty="0"/>
          </a:p>
        </p:txBody>
      </p:sp>
      <p:graphicFrame>
        <p:nvGraphicFramePr>
          <p:cNvPr id="6" name="Table 6">
            <a:extLst>
              <a:ext uri="{FF2B5EF4-FFF2-40B4-BE49-F238E27FC236}">
                <a16:creationId xmlns:a16="http://schemas.microsoft.com/office/drawing/2014/main" id="{736CFAED-7B13-4BF5-80AD-C3E199BCBFE1}"/>
              </a:ext>
            </a:extLst>
          </p:cNvPr>
          <p:cNvGraphicFramePr>
            <a:graphicFrameLocks noGrp="1"/>
          </p:cNvGraphicFramePr>
          <p:nvPr>
            <p:ph idx="1"/>
            <p:extLst>
              <p:ext uri="{D42A27DB-BD31-4B8C-83A1-F6EECF244321}">
                <p14:modId xmlns:p14="http://schemas.microsoft.com/office/powerpoint/2010/main" val="3551887851"/>
              </p:ext>
            </p:extLst>
          </p:nvPr>
        </p:nvGraphicFramePr>
        <p:xfrm>
          <a:off x="631721" y="1846570"/>
          <a:ext cx="11207237" cy="4265459"/>
        </p:xfrm>
        <a:graphic>
          <a:graphicData uri="http://schemas.openxmlformats.org/drawingml/2006/table">
            <a:tbl>
              <a:tblPr firstRow="1" bandRow="1">
                <a:tableStyleId>{C083E6E3-FA7D-4D7B-A595-EF9225AFEA82}</a:tableStyleId>
              </a:tblPr>
              <a:tblGrid>
                <a:gridCol w="2804653">
                  <a:extLst>
                    <a:ext uri="{9D8B030D-6E8A-4147-A177-3AD203B41FA5}">
                      <a16:colId xmlns:a16="http://schemas.microsoft.com/office/drawing/2014/main" val="3618217590"/>
                    </a:ext>
                  </a:extLst>
                </a:gridCol>
                <a:gridCol w="8402584">
                  <a:extLst>
                    <a:ext uri="{9D8B030D-6E8A-4147-A177-3AD203B41FA5}">
                      <a16:colId xmlns:a16="http://schemas.microsoft.com/office/drawing/2014/main" val="3935531817"/>
                    </a:ext>
                  </a:extLst>
                </a:gridCol>
              </a:tblGrid>
              <a:tr h="2177196">
                <a:tc>
                  <a:txBody>
                    <a:bodyPr/>
                    <a:lstStyle/>
                    <a:p>
                      <a:r>
                        <a:rPr lang="en-US" sz="3200" dirty="0"/>
                        <a:t>Brands</a:t>
                      </a:r>
                      <a:endParaRPr lang="en-KE" sz="3200" dirty="0"/>
                    </a:p>
                  </a:txBody>
                  <a:tcPr/>
                </a:tc>
                <a:tc>
                  <a:txBody>
                    <a:bodyPr/>
                    <a:lstStyle/>
                    <a:p>
                      <a:endParaRPr lang="en-KE" dirty="0"/>
                    </a:p>
                  </a:txBody>
                  <a:tcPr/>
                </a:tc>
                <a:extLst>
                  <a:ext uri="{0D108BD9-81ED-4DB2-BD59-A6C34878D82A}">
                    <a16:rowId xmlns:a16="http://schemas.microsoft.com/office/drawing/2014/main" val="2081040993"/>
                  </a:ext>
                </a:extLst>
              </a:tr>
              <a:tr h="2088263">
                <a:tc>
                  <a:txBody>
                    <a:bodyPr/>
                    <a:lstStyle/>
                    <a:p>
                      <a:r>
                        <a:rPr lang="en-US" sz="3200" b="1" dirty="0"/>
                        <a:t>Workout Habits</a:t>
                      </a:r>
                      <a:endParaRPr lang="en-KE" sz="3200" b="1" dirty="0"/>
                    </a:p>
                  </a:txBody>
                  <a:tcPr/>
                </a:tc>
                <a:tc>
                  <a:txBody>
                    <a:bodyPr/>
                    <a:lstStyle/>
                    <a:p>
                      <a:pPr marL="285750" indent="-285750">
                        <a:buFont typeface="Wingdings" panose="05000000000000000000" pitchFamily="2" charset="2"/>
                        <a:buChar char="§"/>
                      </a:pPr>
                      <a:r>
                        <a:rPr lang="en-US" sz="2000" b="1" dirty="0">
                          <a:solidFill>
                            <a:srgbClr val="0070C0"/>
                          </a:solidFill>
                        </a:rPr>
                        <a:t>Morning running for 5 kilometers</a:t>
                      </a:r>
                    </a:p>
                    <a:p>
                      <a:pPr marL="285750" indent="-285750">
                        <a:buFont typeface="Wingdings" panose="05000000000000000000" pitchFamily="2" charset="2"/>
                        <a:buChar char="§"/>
                      </a:pPr>
                      <a:r>
                        <a:rPr lang="en-US" sz="2000" b="1" dirty="0">
                          <a:solidFill>
                            <a:srgbClr val="0070C0"/>
                          </a:solidFill>
                        </a:rPr>
                        <a:t>Evening walking for 2 kilometers</a:t>
                      </a:r>
                    </a:p>
                    <a:p>
                      <a:pPr marL="285750" indent="-285750">
                        <a:buFont typeface="Wingdings" panose="05000000000000000000" pitchFamily="2" charset="2"/>
                        <a:buChar char="§"/>
                      </a:pPr>
                      <a:r>
                        <a:rPr lang="en-US" sz="2000" b="1" dirty="0">
                          <a:solidFill>
                            <a:srgbClr val="0070C0"/>
                          </a:solidFill>
                        </a:rPr>
                        <a:t>Punching bag for 10 minutes every morning before taking a shower</a:t>
                      </a:r>
                    </a:p>
                    <a:p>
                      <a:pPr marL="285750" indent="-285750">
                        <a:buFont typeface="Wingdings" panose="05000000000000000000" pitchFamily="2" charset="2"/>
                        <a:buChar char="§"/>
                      </a:pPr>
                      <a:r>
                        <a:rPr lang="en-US" sz="2000" b="1" dirty="0">
                          <a:solidFill>
                            <a:srgbClr val="0070C0"/>
                          </a:solidFill>
                        </a:rPr>
                        <a:t>Dog walking every Saturday morning 5 kilometers.</a:t>
                      </a:r>
                      <a:endParaRPr lang="en-KE" sz="2000" b="1" dirty="0">
                        <a:solidFill>
                          <a:srgbClr val="0070C0"/>
                        </a:solidFill>
                      </a:endParaRPr>
                    </a:p>
                  </a:txBody>
                  <a:tcPr/>
                </a:tc>
                <a:extLst>
                  <a:ext uri="{0D108BD9-81ED-4DB2-BD59-A6C34878D82A}">
                    <a16:rowId xmlns:a16="http://schemas.microsoft.com/office/drawing/2014/main" val="1062385885"/>
                  </a:ext>
                </a:extLst>
              </a:tr>
            </a:tbl>
          </a:graphicData>
        </a:graphic>
      </p:graphicFrame>
      <p:pic>
        <p:nvPicPr>
          <p:cNvPr id="8" name="Picture 7">
            <a:extLst>
              <a:ext uri="{FF2B5EF4-FFF2-40B4-BE49-F238E27FC236}">
                <a16:creationId xmlns:a16="http://schemas.microsoft.com/office/drawing/2014/main" id="{04F8703C-592E-4E7A-8EE1-133ECF807DB9}"/>
              </a:ext>
            </a:extLst>
          </p:cNvPr>
          <p:cNvPicPr>
            <a:picLocks noChangeAspect="1"/>
          </p:cNvPicPr>
          <p:nvPr/>
        </p:nvPicPr>
        <p:blipFill>
          <a:blip r:embed="rId3"/>
          <a:stretch>
            <a:fillRect/>
          </a:stretch>
        </p:blipFill>
        <p:spPr>
          <a:xfrm>
            <a:off x="3633019" y="2050589"/>
            <a:ext cx="2146812" cy="1590675"/>
          </a:xfrm>
          <a:prstGeom prst="rect">
            <a:avLst/>
          </a:prstGeom>
        </p:spPr>
      </p:pic>
      <p:pic>
        <p:nvPicPr>
          <p:cNvPr id="9" name="Picture 8">
            <a:extLst>
              <a:ext uri="{FF2B5EF4-FFF2-40B4-BE49-F238E27FC236}">
                <a16:creationId xmlns:a16="http://schemas.microsoft.com/office/drawing/2014/main" id="{022744F8-CB5B-4A38-96BE-FC849ADB02E2}"/>
              </a:ext>
            </a:extLst>
          </p:cNvPr>
          <p:cNvPicPr>
            <a:picLocks noChangeAspect="1"/>
          </p:cNvPicPr>
          <p:nvPr/>
        </p:nvPicPr>
        <p:blipFill>
          <a:blip r:embed="rId4"/>
          <a:stretch>
            <a:fillRect/>
          </a:stretch>
        </p:blipFill>
        <p:spPr>
          <a:xfrm>
            <a:off x="6096000" y="1846570"/>
            <a:ext cx="2600325" cy="1752600"/>
          </a:xfrm>
          <a:prstGeom prst="rect">
            <a:avLst/>
          </a:prstGeom>
        </p:spPr>
      </p:pic>
      <p:pic>
        <p:nvPicPr>
          <p:cNvPr id="10" name="Picture 9">
            <a:extLst>
              <a:ext uri="{FF2B5EF4-FFF2-40B4-BE49-F238E27FC236}">
                <a16:creationId xmlns:a16="http://schemas.microsoft.com/office/drawing/2014/main" id="{3BA72268-AA84-4B9E-AD72-E39E040CE087}"/>
              </a:ext>
            </a:extLst>
          </p:cNvPr>
          <p:cNvPicPr>
            <a:picLocks noChangeAspect="1"/>
          </p:cNvPicPr>
          <p:nvPr/>
        </p:nvPicPr>
        <p:blipFill>
          <a:blip r:embed="rId5"/>
          <a:stretch>
            <a:fillRect/>
          </a:stretch>
        </p:blipFill>
        <p:spPr>
          <a:xfrm>
            <a:off x="8931990" y="1917238"/>
            <a:ext cx="2457450" cy="1857375"/>
          </a:xfrm>
          <a:prstGeom prst="rect">
            <a:avLst/>
          </a:prstGeom>
        </p:spPr>
      </p:pic>
    </p:spTree>
    <p:extLst>
      <p:ext uri="{BB962C8B-B14F-4D97-AF65-F5344CB8AC3E}">
        <p14:creationId xmlns:p14="http://schemas.microsoft.com/office/powerpoint/2010/main" val="3157880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A07E-C1C4-44D7-BFBC-EDFFD55AB4BA}"/>
              </a:ext>
            </a:extLst>
          </p:cNvPr>
          <p:cNvSpPr>
            <a:spLocks noGrp="1"/>
          </p:cNvSpPr>
          <p:nvPr>
            <p:ph type="title"/>
          </p:nvPr>
        </p:nvSpPr>
        <p:spPr>
          <a:xfrm>
            <a:off x="838200" y="365126"/>
            <a:ext cx="10515600" cy="888488"/>
          </a:xfrm>
        </p:spPr>
        <p:txBody>
          <a:bodyPr/>
          <a:lstStyle/>
          <a:p>
            <a:r>
              <a:rPr lang="en-US" dirty="0"/>
              <a:t>Buyer Persona 2: Background</a:t>
            </a:r>
            <a:endParaRPr lang="en-KE" dirty="0"/>
          </a:p>
        </p:txBody>
      </p:sp>
      <p:graphicFrame>
        <p:nvGraphicFramePr>
          <p:cNvPr id="6" name="Table 6">
            <a:extLst>
              <a:ext uri="{FF2B5EF4-FFF2-40B4-BE49-F238E27FC236}">
                <a16:creationId xmlns:a16="http://schemas.microsoft.com/office/drawing/2014/main" id="{FCE32DEB-474C-4802-BADC-BDB05515C7DA}"/>
              </a:ext>
            </a:extLst>
          </p:cNvPr>
          <p:cNvGraphicFramePr>
            <a:graphicFrameLocks noGrp="1"/>
          </p:cNvGraphicFramePr>
          <p:nvPr>
            <p:ph idx="1"/>
            <p:extLst>
              <p:ext uri="{D42A27DB-BD31-4B8C-83A1-F6EECF244321}">
                <p14:modId xmlns:p14="http://schemas.microsoft.com/office/powerpoint/2010/main" val="191864142"/>
              </p:ext>
            </p:extLst>
          </p:nvPr>
        </p:nvGraphicFramePr>
        <p:xfrm>
          <a:off x="838200" y="1304646"/>
          <a:ext cx="10515597" cy="5331513"/>
        </p:xfrm>
        <a:graphic>
          <a:graphicData uri="http://schemas.openxmlformats.org/drawingml/2006/table">
            <a:tbl>
              <a:tblPr firstRow="1" bandRow="1">
                <a:tableStyleId>{93296810-A885-4BE3-A3E7-6D5BEEA58F35}</a:tableStyleId>
              </a:tblPr>
              <a:tblGrid>
                <a:gridCol w="4117258">
                  <a:extLst>
                    <a:ext uri="{9D8B030D-6E8A-4147-A177-3AD203B41FA5}">
                      <a16:colId xmlns:a16="http://schemas.microsoft.com/office/drawing/2014/main" val="498706540"/>
                    </a:ext>
                  </a:extLst>
                </a:gridCol>
                <a:gridCol w="2893140">
                  <a:extLst>
                    <a:ext uri="{9D8B030D-6E8A-4147-A177-3AD203B41FA5}">
                      <a16:colId xmlns:a16="http://schemas.microsoft.com/office/drawing/2014/main" val="4069093453"/>
                    </a:ext>
                  </a:extLst>
                </a:gridCol>
                <a:gridCol w="3505199">
                  <a:extLst>
                    <a:ext uri="{9D8B030D-6E8A-4147-A177-3AD203B41FA5}">
                      <a16:colId xmlns:a16="http://schemas.microsoft.com/office/drawing/2014/main" val="228651011"/>
                    </a:ext>
                  </a:extLst>
                </a:gridCol>
              </a:tblGrid>
              <a:tr h="718969">
                <a:tc gridSpan="3">
                  <a:txBody>
                    <a:bodyPr/>
                    <a:lstStyle/>
                    <a:p>
                      <a:r>
                        <a:rPr lang="en-US" sz="4000" dirty="0">
                          <a:latin typeface="Times New Roman" panose="02020603050405020304" pitchFamily="18" charset="0"/>
                          <a:cs typeface="Times New Roman" panose="02020603050405020304" pitchFamily="18" charset="0"/>
                        </a:rPr>
                        <a:t>BUYER PERSONA: </a:t>
                      </a:r>
                      <a:r>
                        <a:rPr lang="en-US" sz="4000" b="1" i="0" kern="1200" dirty="0">
                          <a:solidFill>
                            <a:schemeClr val="lt1"/>
                          </a:solidFill>
                          <a:effectLst/>
                          <a:latin typeface="Times New Roman" panose="02020603050405020304" pitchFamily="18" charset="0"/>
                          <a:ea typeface="+mn-ea"/>
                          <a:cs typeface="Times New Roman" panose="02020603050405020304" pitchFamily="18" charset="0"/>
                        </a:rPr>
                        <a:t>SAM MARCHETTI</a:t>
                      </a:r>
                      <a:endParaRPr lang="en-KE" sz="4000" dirty="0">
                        <a:latin typeface="Times New Roman" panose="02020603050405020304" pitchFamily="18" charset="0"/>
                        <a:cs typeface="Times New Roman" panose="02020603050405020304" pitchFamily="18" charset="0"/>
                      </a:endParaRPr>
                    </a:p>
                  </a:txBody>
                  <a:tcPr/>
                </a:tc>
                <a:tc hMerge="1">
                  <a:txBody>
                    <a:bodyPr/>
                    <a:lstStyle/>
                    <a:p>
                      <a:endParaRPr lang="en-KE" dirty="0"/>
                    </a:p>
                  </a:txBody>
                  <a:tcPr/>
                </a:tc>
                <a:tc hMerge="1">
                  <a:txBody>
                    <a:bodyPr/>
                    <a:lstStyle/>
                    <a:p>
                      <a:endParaRPr lang="en-KE" dirty="0"/>
                    </a:p>
                  </a:txBody>
                  <a:tcPr/>
                </a:tc>
                <a:extLst>
                  <a:ext uri="{0D108BD9-81ED-4DB2-BD59-A6C34878D82A}">
                    <a16:rowId xmlns:a16="http://schemas.microsoft.com/office/drawing/2014/main" val="52609817"/>
                  </a:ext>
                </a:extLst>
              </a:tr>
              <a:tr h="718969">
                <a:tc rowSpan="4">
                  <a:txBody>
                    <a:bodyPr/>
                    <a:lstStyle/>
                    <a:p>
                      <a:endParaRPr lang="en-KE" dirty="0"/>
                    </a:p>
                  </a:txBody>
                  <a:tcPr/>
                </a:tc>
                <a:tc>
                  <a:txBody>
                    <a:bodyPr/>
                    <a:lstStyle/>
                    <a:p>
                      <a:r>
                        <a:rPr lang="en-US" dirty="0"/>
                        <a:t>Age </a:t>
                      </a:r>
                      <a:endParaRPr lang="en-KE" dirty="0"/>
                    </a:p>
                  </a:txBody>
                  <a:tcPr/>
                </a:tc>
                <a:tc>
                  <a:txBody>
                    <a:bodyPr/>
                    <a:lstStyle/>
                    <a:p>
                      <a:r>
                        <a:rPr lang="en-US" dirty="0"/>
                        <a:t>35 years</a:t>
                      </a:r>
                      <a:endParaRPr lang="en-KE" dirty="0"/>
                    </a:p>
                  </a:txBody>
                  <a:tcPr/>
                </a:tc>
                <a:extLst>
                  <a:ext uri="{0D108BD9-81ED-4DB2-BD59-A6C34878D82A}">
                    <a16:rowId xmlns:a16="http://schemas.microsoft.com/office/drawing/2014/main" val="1868135902"/>
                  </a:ext>
                </a:extLst>
              </a:tr>
              <a:tr h="718969">
                <a:tc vMerge="1">
                  <a:txBody>
                    <a:bodyPr/>
                    <a:lstStyle/>
                    <a:p>
                      <a:endParaRPr lang="en-KE" dirty="0"/>
                    </a:p>
                  </a:txBody>
                  <a:tcPr/>
                </a:tc>
                <a:tc>
                  <a:txBody>
                    <a:bodyPr/>
                    <a:lstStyle/>
                    <a:p>
                      <a:r>
                        <a:rPr lang="en-US" dirty="0"/>
                        <a:t>Gender</a:t>
                      </a:r>
                      <a:endParaRPr lang="en-KE" dirty="0"/>
                    </a:p>
                  </a:txBody>
                  <a:tcPr/>
                </a:tc>
                <a:tc>
                  <a:txBody>
                    <a:bodyPr/>
                    <a:lstStyle/>
                    <a:p>
                      <a:r>
                        <a:rPr lang="en-US" dirty="0"/>
                        <a:t>Female</a:t>
                      </a:r>
                      <a:endParaRPr lang="en-KE" dirty="0"/>
                    </a:p>
                  </a:txBody>
                  <a:tcPr/>
                </a:tc>
                <a:extLst>
                  <a:ext uri="{0D108BD9-81ED-4DB2-BD59-A6C34878D82A}">
                    <a16:rowId xmlns:a16="http://schemas.microsoft.com/office/drawing/2014/main" val="370895260"/>
                  </a:ext>
                </a:extLst>
              </a:tr>
              <a:tr h="718969">
                <a:tc vMerge="1">
                  <a:txBody>
                    <a:bodyPr/>
                    <a:lstStyle/>
                    <a:p>
                      <a:endParaRPr lang="en-KE" dirty="0"/>
                    </a:p>
                  </a:txBody>
                  <a:tcPr/>
                </a:tc>
                <a:tc>
                  <a:txBody>
                    <a:bodyPr/>
                    <a:lstStyle/>
                    <a:p>
                      <a:r>
                        <a:rPr lang="en-US" dirty="0"/>
                        <a:t>Location</a:t>
                      </a:r>
                      <a:endParaRPr lang="en-KE" dirty="0"/>
                    </a:p>
                  </a:txBody>
                  <a:tcPr/>
                </a:tc>
                <a:tc>
                  <a:txBody>
                    <a:bodyPr/>
                    <a:lstStyle/>
                    <a:p>
                      <a:r>
                        <a:rPr lang="en-US" dirty="0"/>
                        <a:t>Upper Marlboro (Maryland)</a:t>
                      </a:r>
                      <a:endParaRPr lang="en-KE" dirty="0"/>
                    </a:p>
                  </a:txBody>
                  <a:tcPr/>
                </a:tc>
                <a:extLst>
                  <a:ext uri="{0D108BD9-81ED-4DB2-BD59-A6C34878D82A}">
                    <a16:rowId xmlns:a16="http://schemas.microsoft.com/office/drawing/2014/main" val="753957795"/>
                  </a:ext>
                </a:extLst>
              </a:tr>
              <a:tr h="1017699">
                <a:tc vMerge="1">
                  <a:txBody>
                    <a:bodyPr/>
                    <a:lstStyle/>
                    <a:p>
                      <a:endParaRPr lang="en-KE" dirty="0"/>
                    </a:p>
                  </a:txBody>
                  <a:tcPr/>
                </a:tc>
                <a:tc>
                  <a:txBody>
                    <a:bodyPr/>
                    <a:lstStyle/>
                    <a:p>
                      <a:r>
                        <a:rPr lang="en-US" dirty="0"/>
                        <a:t>Job Title</a:t>
                      </a:r>
                      <a:endParaRPr lang="en-KE" dirty="0"/>
                    </a:p>
                  </a:txBody>
                  <a:tcPr/>
                </a:tc>
                <a:tc>
                  <a:txBody>
                    <a:bodyPr/>
                    <a:lstStyle/>
                    <a:p>
                      <a:r>
                        <a:rPr lang="en-US" dirty="0"/>
                        <a:t>Soccer Trainer</a:t>
                      </a:r>
                      <a:endParaRPr lang="en-KE" dirty="0"/>
                    </a:p>
                  </a:txBody>
                  <a:tcPr/>
                </a:tc>
                <a:extLst>
                  <a:ext uri="{0D108BD9-81ED-4DB2-BD59-A6C34878D82A}">
                    <a16:rowId xmlns:a16="http://schemas.microsoft.com/office/drawing/2014/main" val="1961399746"/>
                  </a:ext>
                </a:extLst>
              </a:tr>
              <a:tr h="718969">
                <a:tc rowSpan="2">
                  <a:txBody>
                    <a:bodyPr/>
                    <a:lstStyle/>
                    <a:p>
                      <a:pPr algn="ctr"/>
                      <a:r>
                        <a:rPr lang="en-US" sz="3600" b="1" u="sng" dirty="0">
                          <a:solidFill>
                            <a:srgbClr val="00B050"/>
                          </a:solidFill>
                        </a:rPr>
                        <a:t>Quote</a:t>
                      </a:r>
                      <a:r>
                        <a:rPr lang="en-US" b="0" dirty="0">
                          <a:solidFill>
                            <a:srgbClr val="7030A0"/>
                          </a:solidFill>
                        </a:rPr>
                        <a:t>:</a:t>
                      </a:r>
                      <a:endParaRPr lang="en-KE" b="0" dirty="0">
                        <a:solidFill>
                          <a:srgbClr val="7030A0"/>
                        </a:solidFill>
                      </a:endParaRPr>
                    </a:p>
                    <a:p>
                      <a:r>
                        <a:rPr lang="en-US" sz="2400" b="0" dirty="0">
                          <a:solidFill>
                            <a:srgbClr val="002060"/>
                          </a:solidFill>
                        </a:rPr>
                        <a:t>“What a man can do, a woman is tice capable of ding it”.</a:t>
                      </a:r>
                      <a:endParaRPr lang="en-KE" sz="2400" b="0" dirty="0">
                        <a:solidFill>
                          <a:srgbClr val="002060"/>
                        </a:solidFill>
                      </a:endParaRPr>
                    </a:p>
                  </a:txBody>
                  <a:tcPr/>
                </a:tc>
                <a:tc>
                  <a:txBody>
                    <a:bodyPr/>
                    <a:lstStyle/>
                    <a:p>
                      <a:r>
                        <a:rPr lang="en-US" dirty="0"/>
                        <a:t>Income (Annual)</a:t>
                      </a:r>
                      <a:endParaRPr lang="en-KE" dirty="0"/>
                    </a:p>
                  </a:txBody>
                  <a:tcPr/>
                </a:tc>
                <a:tc>
                  <a:txBody>
                    <a:bodyPr/>
                    <a:lstStyle/>
                    <a:p>
                      <a:r>
                        <a:rPr lang="en-US" dirty="0"/>
                        <a:t>$90,000</a:t>
                      </a:r>
                      <a:endParaRPr lang="en-KE" dirty="0"/>
                    </a:p>
                  </a:txBody>
                  <a:tcPr/>
                </a:tc>
                <a:extLst>
                  <a:ext uri="{0D108BD9-81ED-4DB2-BD59-A6C34878D82A}">
                    <a16:rowId xmlns:a16="http://schemas.microsoft.com/office/drawing/2014/main" val="327217696"/>
                  </a:ext>
                </a:extLst>
              </a:tr>
              <a:tr h="718969">
                <a:tc vMerge="1">
                  <a:txBody>
                    <a:bodyPr/>
                    <a:lstStyle/>
                    <a:p>
                      <a:endParaRPr lang="en-KE" dirty="0">
                        <a:solidFill>
                          <a:srgbClr val="7030A0"/>
                        </a:solidFill>
                      </a:endParaRPr>
                    </a:p>
                  </a:txBody>
                  <a:tcPr/>
                </a:tc>
                <a:tc>
                  <a:txBody>
                    <a:bodyPr/>
                    <a:lstStyle/>
                    <a:p>
                      <a:r>
                        <a:rPr lang="en-US" dirty="0"/>
                        <a:t>Relationship</a:t>
                      </a:r>
                      <a:endParaRPr lang="en-KE" dirty="0"/>
                    </a:p>
                  </a:txBody>
                  <a:tcPr/>
                </a:tc>
                <a:tc>
                  <a:txBody>
                    <a:bodyPr/>
                    <a:lstStyle/>
                    <a:p>
                      <a:r>
                        <a:rPr lang="en-US" dirty="0"/>
                        <a:t>Married with 2 kids</a:t>
                      </a:r>
                      <a:endParaRPr lang="en-KE" dirty="0"/>
                    </a:p>
                  </a:txBody>
                  <a:tcPr/>
                </a:tc>
                <a:extLst>
                  <a:ext uri="{0D108BD9-81ED-4DB2-BD59-A6C34878D82A}">
                    <a16:rowId xmlns:a16="http://schemas.microsoft.com/office/drawing/2014/main" val="3551647925"/>
                  </a:ext>
                </a:extLst>
              </a:tr>
            </a:tbl>
          </a:graphicData>
        </a:graphic>
      </p:graphicFrame>
      <p:pic>
        <p:nvPicPr>
          <p:cNvPr id="8" name="Picture 7">
            <a:extLst>
              <a:ext uri="{FF2B5EF4-FFF2-40B4-BE49-F238E27FC236}">
                <a16:creationId xmlns:a16="http://schemas.microsoft.com/office/drawing/2014/main" id="{6E73F2EE-0D1B-44C2-9E29-F07D1ECD7B02}"/>
              </a:ext>
            </a:extLst>
          </p:cNvPr>
          <p:cNvPicPr>
            <a:picLocks noChangeAspect="1"/>
          </p:cNvPicPr>
          <p:nvPr/>
        </p:nvPicPr>
        <p:blipFill>
          <a:blip r:embed="rId3"/>
          <a:stretch>
            <a:fillRect/>
          </a:stretch>
        </p:blipFill>
        <p:spPr>
          <a:xfrm>
            <a:off x="887361" y="1961534"/>
            <a:ext cx="4009104" cy="3229897"/>
          </a:xfrm>
          <a:prstGeom prst="rect">
            <a:avLst/>
          </a:prstGeom>
        </p:spPr>
      </p:pic>
    </p:spTree>
    <p:extLst>
      <p:ext uri="{BB962C8B-B14F-4D97-AF65-F5344CB8AC3E}">
        <p14:creationId xmlns:p14="http://schemas.microsoft.com/office/powerpoint/2010/main" val="2993472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3A6B5-DC0F-4E8E-84FB-81D74BE5AFE7}"/>
              </a:ext>
            </a:extLst>
          </p:cNvPr>
          <p:cNvSpPr>
            <a:spLocks noGrp="1"/>
          </p:cNvSpPr>
          <p:nvPr>
            <p:ph type="title"/>
          </p:nvPr>
        </p:nvSpPr>
        <p:spPr>
          <a:xfrm>
            <a:off x="838200" y="365126"/>
            <a:ext cx="10515600" cy="1050720"/>
          </a:xfrm>
        </p:spPr>
        <p:txBody>
          <a:bodyPr>
            <a:normAutofit fontScale="90000"/>
          </a:bodyPr>
          <a:lstStyle/>
          <a:p>
            <a:r>
              <a:rPr lang="en-US" dirty="0"/>
              <a:t>Buyer Persona 2: Biography and Motivation</a:t>
            </a:r>
            <a:endParaRPr lang="en-KE" dirty="0"/>
          </a:p>
        </p:txBody>
      </p:sp>
      <p:graphicFrame>
        <p:nvGraphicFramePr>
          <p:cNvPr id="4" name="Table 4">
            <a:extLst>
              <a:ext uri="{FF2B5EF4-FFF2-40B4-BE49-F238E27FC236}">
                <a16:creationId xmlns:a16="http://schemas.microsoft.com/office/drawing/2014/main" id="{7F8A93CE-8A3D-40D1-AF98-829A98C9283A}"/>
              </a:ext>
            </a:extLst>
          </p:cNvPr>
          <p:cNvGraphicFramePr>
            <a:graphicFrameLocks noGrp="1"/>
          </p:cNvGraphicFramePr>
          <p:nvPr>
            <p:ph idx="1"/>
            <p:extLst>
              <p:ext uri="{D42A27DB-BD31-4B8C-83A1-F6EECF244321}">
                <p14:modId xmlns:p14="http://schemas.microsoft.com/office/powerpoint/2010/main" val="1726873403"/>
              </p:ext>
            </p:extLst>
          </p:nvPr>
        </p:nvGraphicFramePr>
        <p:xfrm>
          <a:off x="676275" y="2011363"/>
          <a:ext cx="10753726" cy="4450080"/>
        </p:xfrm>
        <a:graphic>
          <a:graphicData uri="http://schemas.openxmlformats.org/drawingml/2006/table">
            <a:tbl>
              <a:tblPr firstRow="1" bandRow="1">
                <a:tableStyleId>{93296810-A885-4BE3-A3E7-6D5BEEA58F35}</a:tableStyleId>
              </a:tblPr>
              <a:tblGrid>
                <a:gridCol w="5376863">
                  <a:extLst>
                    <a:ext uri="{9D8B030D-6E8A-4147-A177-3AD203B41FA5}">
                      <a16:colId xmlns:a16="http://schemas.microsoft.com/office/drawing/2014/main" val="1522388227"/>
                    </a:ext>
                  </a:extLst>
                </a:gridCol>
                <a:gridCol w="5376863">
                  <a:extLst>
                    <a:ext uri="{9D8B030D-6E8A-4147-A177-3AD203B41FA5}">
                      <a16:colId xmlns:a16="http://schemas.microsoft.com/office/drawing/2014/main" val="731783218"/>
                    </a:ext>
                  </a:extLst>
                </a:gridCol>
              </a:tblGrid>
              <a:tr h="370840">
                <a:tc>
                  <a:txBody>
                    <a:bodyPr/>
                    <a:lstStyle/>
                    <a:p>
                      <a:pPr algn="ctr"/>
                      <a:r>
                        <a:rPr lang="en-US" sz="2800" dirty="0"/>
                        <a:t>BIO</a:t>
                      </a:r>
                      <a:endParaRPr lang="en-KE" sz="2800" dirty="0"/>
                    </a:p>
                  </a:txBody>
                  <a:tcPr marL="93510" marR="93510"/>
                </a:tc>
                <a:tc>
                  <a:txBody>
                    <a:bodyPr/>
                    <a:lstStyle/>
                    <a:p>
                      <a:pPr algn="ctr"/>
                      <a:r>
                        <a:rPr lang="en-US" dirty="0"/>
                        <a:t>MOTIVATION</a:t>
                      </a:r>
                      <a:endParaRPr lang="en-KE" dirty="0"/>
                    </a:p>
                  </a:txBody>
                  <a:tcPr marL="93510" marR="93510"/>
                </a:tc>
                <a:extLst>
                  <a:ext uri="{0D108BD9-81ED-4DB2-BD59-A6C34878D82A}">
                    <a16:rowId xmlns:a16="http://schemas.microsoft.com/office/drawing/2014/main" val="17272312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Sam Marchetti is a sports enthusiast currently running his soccer academy and a soccer trainer of kids and teenagers. She engages in training young girls soccer and also offers sports mentorship to teenage soccer enthusiasts. She graduated wit a psychology degree at the University but decided to engage in soccer full time. Marchetti is married with a kid and loves to keep her diet in check as well as her body weight in check, she does this by having visits to her personal doctor twice every month to ensure that she is not loosing or gaining too much weight. She seeks to be come one of the most renowned female soccer coaches in the United Sates of America.</a:t>
                      </a:r>
                      <a:endParaRPr lang="en-KE" dirty="0"/>
                    </a:p>
                    <a:p>
                      <a:endParaRPr lang="en-KE" dirty="0"/>
                    </a:p>
                  </a:txBody>
                  <a:tcPr marL="93510" marR="93510"/>
                </a:tc>
                <a:tc>
                  <a:txBody>
                    <a:bodyPr/>
                    <a:lstStyle/>
                    <a:p>
                      <a:pPr marL="285750" indent="-285750">
                        <a:buFont typeface="Wingdings" panose="05000000000000000000" pitchFamily="2" charset="2"/>
                        <a:buChar char="§"/>
                      </a:pPr>
                      <a:r>
                        <a:rPr lang="en-US" dirty="0"/>
                        <a:t>Existence of enthusiastic young girls wanting to be professional soccer players.</a:t>
                      </a:r>
                    </a:p>
                    <a:p>
                      <a:pPr marL="285750" indent="-285750">
                        <a:buFont typeface="Wingdings" panose="05000000000000000000" pitchFamily="2" charset="2"/>
                        <a:buChar char="§"/>
                      </a:pPr>
                      <a:r>
                        <a:rPr lang="en-US" dirty="0"/>
                        <a:t>The greener pastures in the sporting world</a:t>
                      </a:r>
                    </a:p>
                    <a:p>
                      <a:pPr marL="285750" indent="-285750">
                        <a:buFont typeface="Wingdings" panose="05000000000000000000" pitchFamily="2" charset="2"/>
                        <a:buChar char="§"/>
                      </a:pPr>
                      <a:r>
                        <a:rPr lang="en-US" dirty="0"/>
                        <a:t>Existence of various established women soccer teams and clubs that can absorb young players</a:t>
                      </a:r>
                    </a:p>
                    <a:p>
                      <a:pPr marL="285750" indent="-285750">
                        <a:buFont typeface="Wingdings" panose="05000000000000000000" pitchFamily="2" charset="2"/>
                        <a:buChar char="§"/>
                      </a:pPr>
                      <a:r>
                        <a:rPr lang="en-US" dirty="0"/>
                        <a:t>The existence of soccer programs within schools and university curricular of the U.S education system.</a:t>
                      </a:r>
                      <a:endParaRPr lang="en-KE" dirty="0"/>
                    </a:p>
                  </a:txBody>
                  <a:tcPr marL="93510" marR="93510"/>
                </a:tc>
                <a:extLst>
                  <a:ext uri="{0D108BD9-81ED-4DB2-BD59-A6C34878D82A}">
                    <a16:rowId xmlns:a16="http://schemas.microsoft.com/office/drawing/2014/main" val="4239928744"/>
                  </a:ext>
                </a:extLst>
              </a:tr>
            </a:tbl>
          </a:graphicData>
        </a:graphic>
      </p:graphicFrame>
    </p:spTree>
    <p:extLst>
      <p:ext uri="{BB962C8B-B14F-4D97-AF65-F5344CB8AC3E}">
        <p14:creationId xmlns:p14="http://schemas.microsoft.com/office/powerpoint/2010/main" val="3824775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157A0-AC85-45CA-83B4-8DAE715D390A}"/>
              </a:ext>
            </a:extLst>
          </p:cNvPr>
          <p:cNvSpPr>
            <a:spLocks noGrp="1"/>
          </p:cNvSpPr>
          <p:nvPr>
            <p:ph type="title"/>
          </p:nvPr>
        </p:nvSpPr>
        <p:spPr/>
        <p:txBody>
          <a:bodyPr>
            <a:normAutofit/>
          </a:bodyPr>
          <a:lstStyle/>
          <a:p>
            <a:r>
              <a:rPr lang="en-US" b="1" dirty="0"/>
              <a:t>Buyer Persona 2: Pain Points/Frustrations and Goals</a:t>
            </a:r>
            <a:endParaRPr lang="en-KE" b="1" dirty="0"/>
          </a:p>
        </p:txBody>
      </p:sp>
      <p:graphicFrame>
        <p:nvGraphicFramePr>
          <p:cNvPr id="4" name="Table 4">
            <a:extLst>
              <a:ext uri="{FF2B5EF4-FFF2-40B4-BE49-F238E27FC236}">
                <a16:creationId xmlns:a16="http://schemas.microsoft.com/office/drawing/2014/main" id="{9C86EFEF-011F-4F8A-A535-BE9C3B808360}"/>
              </a:ext>
            </a:extLst>
          </p:cNvPr>
          <p:cNvGraphicFramePr>
            <a:graphicFrameLocks noGrp="1"/>
          </p:cNvGraphicFramePr>
          <p:nvPr>
            <p:ph idx="1"/>
            <p:extLst>
              <p:ext uri="{D42A27DB-BD31-4B8C-83A1-F6EECF244321}">
                <p14:modId xmlns:p14="http://schemas.microsoft.com/office/powerpoint/2010/main" val="3712317020"/>
              </p:ext>
            </p:extLst>
          </p:nvPr>
        </p:nvGraphicFramePr>
        <p:xfrm>
          <a:off x="676275" y="2011363"/>
          <a:ext cx="10753726" cy="4023360"/>
        </p:xfrm>
        <a:graphic>
          <a:graphicData uri="http://schemas.openxmlformats.org/drawingml/2006/table">
            <a:tbl>
              <a:tblPr firstRow="1" bandRow="1">
                <a:tableStyleId>{93296810-A885-4BE3-A3E7-6D5BEEA58F35}</a:tableStyleId>
              </a:tblPr>
              <a:tblGrid>
                <a:gridCol w="5376863">
                  <a:extLst>
                    <a:ext uri="{9D8B030D-6E8A-4147-A177-3AD203B41FA5}">
                      <a16:colId xmlns:a16="http://schemas.microsoft.com/office/drawing/2014/main" val="2839022091"/>
                    </a:ext>
                  </a:extLst>
                </a:gridCol>
                <a:gridCol w="5376863">
                  <a:extLst>
                    <a:ext uri="{9D8B030D-6E8A-4147-A177-3AD203B41FA5}">
                      <a16:colId xmlns:a16="http://schemas.microsoft.com/office/drawing/2014/main" val="3478607897"/>
                    </a:ext>
                  </a:extLst>
                </a:gridCol>
              </a:tblGrid>
              <a:tr h="370840">
                <a:tc>
                  <a:txBody>
                    <a:bodyPr/>
                    <a:lstStyle/>
                    <a:p>
                      <a:pPr algn="ctr"/>
                      <a:r>
                        <a:rPr lang="en-US" sz="3200" dirty="0"/>
                        <a:t>Pain Points/Frustrations</a:t>
                      </a:r>
                      <a:endParaRPr lang="en-KE" sz="3200" dirty="0"/>
                    </a:p>
                  </a:txBody>
                  <a:tcPr marL="93510" marR="93510"/>
                </a:tc>
                <a:tc>
                  <a:txBody>
                    <a:bodyPr/>
                    <a:lstStyle/>
                    <a:p>
                      <a:pPr algn="ctr"/>
                      <a:r>
                        <a:rPr lang="en-US" sz="3200" dirty="0"/>
                        <a:t>Goals</a:t>
                      </a:r>
                      <a:endParaRPr lang="en-KE" sz="3200" dirty="0"/>
                    </a:p>
                  </a:txBody>
                  <a:tcPr marL="93510" marR="93510"/>
                </a:tc>
                <a:extLst>
                  <a:ext uri="{0D108BD9-81ED-4DB2-BD59-A6C34878D82A}">
                    <a16:rowId xmlns:a16="http://schemas.microsoft.com/office/drawing/2014/main" val="2182436514"/>
                  </a:ext>
                </a:extLst>
              </a:tr>
              <a:tr h="370840">
                <a:tc>
                  <a:txBody>
                    <a:bodyPr/>
                    <a:lstStyle/>
                    <a:p>
                      <a:pPr marL="285750" indent="-285750">
                        <a:buFont typeface="Wingdings" panose="05000000000000000000" pitchFamily="2" charset="2"/>
                        <a:buChar char="v"/>
                      </a:pPr>
                      <a:r>
                        <a:rPr lang="en-US" sz="2000" dirty="0"/>
                        <a:t>Difficulties in Balancing Parenting and Training Soccer</a:t>
                      </a:r>
                    </a:p>
                    <a:p>
                      <a:pPr marL="285750" indent="-285750">
                        <a:buFont typeface="Wingdings" panose="05000000000000000000" pitchFamily="2" charset="2"/>
                        <a:buChar char="v"/>
                      </a:pPr>
                      <a:r>
                        <a:rPr lang="en-US" sz="2000" dirty="0"/>
                        <a:t>Experiences hardships in marching other male coaches.</a:t>
                      </a:r>
                    </a:p>
                    <a:p>
                      <a:pPr marL="285750" indent="-285750">
                        <a:buFont typeface="Wingdings" panose="05000000000000000000" pitchFamily="2" charset="2"/>
                        <a:buChar char="v"/>
                      </a:pPr>
                      <a:r>
                        <a:rPr lang="en-US" sz="2000" dirty="0"/>
                        <a:t>Difficulty in balancing the marriage life and the demanding work of a soccer trainer.</a:t>
                      </a:r>
                    </a:p>
                    <a:p>
                      <a:pPr marL="285750" indent="-285750">
                        <a:buFont typeface="Wingdings" panose="05000000000000000000" pitchFamily="2" charset="2"/>
                        <a:buChar char="v"/>
                      </a:pPr>
                      <a:r>
                        <a:rPr lang="en-US" sz="2000" dirty="0"/>
                        <a:t>Unable to settle on one soccer brand for the sports wearables such as watches, playing kilts and shoes.</a:t>
                      </a:r>
                    </a:p>
                    <a:p>
                      <a:pPr marL="285750" indent="-285750">
                        <a:buFont typeface="Wingdings" panose="05000000000000000000" pitchFamily="2" charset="2"/>
                        <a:buChar char="v"/>
                      </a:pPr>
                      <a:r>
                        <a:rPr lang="en-US" sz="2000" dirty="0"/>
                        <a:t>Limited resources to accommodate a huge number of young soccer enthusiast.</a:t>
                      </a:r>
                    </a:p>
                  </a:txBody>
                  <a:tcPr marL="93510" marR="93510"/>
                </a:tc>
                <a:tc>
                  <a:txBody>
                    <a:bodyPr/>
                    <a:lstStyle/>
                    <a:p>
                      <a:pPr marL="285750" indent="-285750">
                        <a:buFont typeface="Wingdings" panose="05000000000000000000" pitchFamily="2" charset="2"/>
                        <a:buChar char="ü"/>
                      </a:pPr>
                      <a:r>
                        <a:rPr lang="en-US" sz="2000" dirty="0"/>
                        <a:t>To attain national status of a </a:t>
                      </a:r>
                      <a:r>
                        <a:rPr lang="en-US" sz="2000" dirty="0" err="1"/>
                        <a:t>a</a:t>
                      </a:r>
                      <a:r>
                        <a:rPr lang="en-US" sz="2000" dirty="0"/>
                        <a:t> soccer trainer</a:t>
                      </a:r>
                    </a:p>
                    <a:p>
                      <a:pPr marL="285750" indent="-285750">
                        <a:buFont typeface="Wingdings" panose="05000000000000000000" pitchFamily="2" charset="2"/>
                        <a:buChar char="ü"/>
                      </a:pPr>
                      <a:r>
                        <a:rPr lang="en-US" sz="2000" dirty="0"/>
                        <a:t>To help as many young girls as possible to join professional soccer clubs.</a:t>
                      </a:r>
                    </a:p>
                    <a:p>
                      <a:pPr marL="285750" indent="-285750">
                        <a:buFont typeface="Wingdings" panose="05000000000000000000" pitchFamily="2" charset="2"/>
                        <a:buChar char="ü"/>
                      </a:pPr>
                      <a:r>
                        <a:rPr lang="en-US" sz="2000" dirty="0"/>
                        <a:t>To mange her weight and her diet.</a:t>
                      </a:r>
                    </a:p>
                    <a:p>
                      <a:pPr marL="285750" indent="-285750">
                        <a:buFont typeface="Wingdings" panose="05000000000000000000" pitchFamily="2" charset="2"/>
                        <a:buChar char="ü"/>
                      </a:pPr>
                      <a:r>
                        <a:rPr lang="en-US" sz="2000" dirty="0"/>
                        <a:t>To keep fit always.</a:t>
                      </a:r>
                    </a:p>
                    <a:p>
                      <a:pPr marL="285750" indent="-285750">
                        <a:buFont typeface="Wingdings" panose="05000000000000000000" pitchFamily="2" charset="2"/>
                        <a:buChar char="ü"/>
                      </a:pPr>
                      <a:r>
                        <a:rPr lang="en-US" sz="2000" dirty="0"/>
                        <a:t>To be a good mother to her children and eliminate absenteeism at home.</a:t>
                      </a:r>
                    </a:p>
                    <a:p>
                      <a:pPr marL="285750" indent="-285750">
                        <a:buFont typeface="Wingdings" panose="05000000000000000000" pitchFamily="2" charset="2"/>
                        <a:buChar char="ü"/>
                      </a:pPr>
                      <a:r>
                        <a:rPr lang="en-US" sz="2000" dirty="0"/>
                        <a:t>To have her one soccer academy that can have international soccer students.</a:t>
                      </a:r>
                      <a:endParaRPr lang="en-KE" sz="2000" dirty="0"/>
                    </a:p>
                  </a:txBody>
                  <a:tcPr marL="93510" marR="93510"/>
                </a:tc>
                <a:extLst>
                  <a:ext uri="{0D108BD9-81ED-4DB2-BD59-A6C34878D82A}">
                    <a16:rowId xmlns:a16="http://schemas.microsoft.com/office/drawing/2014/main" val="715717625"/>
                  </a:ext>
                </a:extLst>
              </a:tr>
            </a:tbl>
          </a:graphicData>
        </a:graphic>
      </p:graphicFrame>
    </p:spTree>
    <p:extLst>
      <p:ext uri="{BB962C8B-B14F-4D97-AF65-F5344CB8AC3E}">
        <p14:creationId xmlns:p14="http://schemas.microsoft.com/office/powerpoint/2010/main" val="2499438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5263-2481-4868-9E93-167D72220C6C}"/>
              </a:ext>
            </a:extLst>
          </p:cNvPr>
          <p:cNvSpPr>
            <a:spLocks noGrp="1"/>
          </p:cNvSpPr>
          <p:nvPr>
            <p:ph type="title"/>
          </p:nvPr>
        </p:nvSpPr>
        <p:spPr/>
        <p:txBody>
          <a:bodyPr/>
          <a:lstStyle/>
          <a:p>
            <a:r>
              <a:rPr lang="en-US" dirty="0"/>
              <a:t>Buyer Persona 2: Workout Habits</a:t>
            </a:r>
            <a:endParaRPr lang="en-KE" dirty="0"/>
          </a:p>
        </p:txBody>
      </p:sp>
      <p:graphicFrame>
        <p:nvGraphicFramePr>
          <p:cNvPr id="4" name="Table 4">
            <a:extLst>
              <a:ext uri="{FF2B5EF4-FFF2-40B4-BE49-F238E27FC236}">
                <a16:creationId xmlns:a16="http://schemas.microsoft.com/office/drawing/2014/main" id="{2CDF9467-5D14-47E3-A133-4844756AD7B3}"/>
              </a:ext>
            </a:extLst>
          </p:cNvPr>
          <p:cNvGraphicFramePr>
            <a:graphicFrameLocks noGrp="1"/>
          </p:cNvGraphicFramePr>
          <p:nvPr>
            <p:extLst>
              <p:ext uri="{D42A27DB-BD31-4B8C-83A1-F6EECF244321}">
                <p14:modId xmlns:p14="http://schemas.microsoft.com/office/powerpoint/2010/main" val="2520073786"/>
              </p:ext>
            </p:extLst>
          </p:nvPr>
        </p:nvGraphicFramePr>
        <p:xfrm>
          <a:off x="1132348" y="1825625"/>
          <a:ext cx="9368504" cy="4602480"/>
        </p:xfrm>
        <a:graphic>
          <a:graphicData uri="http://schemas.openxmlformats.org/drawingml/2006/table">
            <a:tbl>
              <a:tblPr firstRow="1" bandRow="1">
                <a:tableStyleId>{5C22544A-7EE6-4342-B048-85BDC9FD1C3A}</a:tableStyleId>
              </a:tblPr>
              <a:tblGrid>
                <a:gridCol w="4684252">
                  <a:extLst>
                    <a:ext uri="{9D8B030D-6E8A-4147-A177-3AD203B41FA5}">
                      <a16:colId xmlns:a16="http://schemas.microsoft.com/office/drawing/2014/main" val="1586296446"/>
                    </a:ext>
                  </a:extLst>
                </a:gridCol>
                <a:gridCol w="4684252">
                  <a:extLst>
                    <a:ext uri="{9D8B030D-6E8A-4147-A177-3AD203B41FA5}">
                      <a16:colId xmlns:a16="http://schemas.microsoft.com/office/drawing/2014/main" val="3484095161"/>
                    </a:ext>
                  </a:extLst>
                </a:gridCol>
              </a:tblGrid>
              <a:tr h="370840">
                <a:tc>
                  <a:txBody>
                    <a:bodyPr/>
                    <a:lstStyle/>
                    <a:p>
                      <a:r>
                        <a:rPr lang="en-US" sz="3200" dirty="0"/>
                        <a:t>Workout Habits</a:t>
                      </a:r>
                      <a:endParaRPr lang="en-KE" sz="3200" dirty="0"/>
                    </a:p>
                  </a:txBody>
                  <a:tcPr/>
                </a:tc>
                <a:tc>
                  <a:txBody>
                    <a:bodyPr/>
                    <a:lstStyle/>
                    <a:p>
                      <a:r>
                        <a:rPr lang="en-US" sz="3200" dirty="0"/>
                        <a:t>Brands</a:t>
                      </a:r>
                      <a:endParaRPr lang="en-KE" sz="3200" dirty="0"/>
                    </a:p>
                  </a:txBody>
                  <a:tcPr/>
                </a:tc>
                <a:extLst>
                  <a:ext uri="{0D108BD9-81ED-4DB2-BD59-A6C34878D82A}">
                    <a16:rowId xmlns:a16="http://schemas.microsoft.com/office/drawing/2014/main" val="949030546"/>
                  </a:ext>
                </a:extLst>
              </a:tr>
              <a:tr h="370840">
                <a:tc>
                  <a:txBody>
                    <a:bodyPr/>
                    <a:lstStyle/>
                    <a:p>
                      <a:pPr marL="285750" indent="-285750">
                        <a:buFont typeface="Wingdings" panose="05000000000000000000" pitchFamily="2" charset="2"/>
                        <a:buChar char="§"/>
                      </a:pPr>
                      <a:r>
                        <a:rPr lang="en-US" sz="2400" dirty="0"/>
                        <a:t>Sam works out twice a day.</a:t>
                      </a:r>
                    </a:p>
                    <a:p>
                      <a:pPr marL="285750" indent="-285750">
                        <a:buFont typeface="Wingdings" panose="05000000000000000000" pitchFamily="2" charset="2"/>
                        <a:buChar char="§"/>
                      </a:pPr>
                      <a:r>
                        <a:rPr lang="en-US" sz="2400" dirty="0"/>
                        <a:t>Even though she is a soccer trainer, she exercises her hand muscles by engaging in skipping ropes and punch bags</a:t>
                      </a:r>
                    </a:p>
                    <a:p>
                      <a:pPr marL="285750" indent="-285750">
                        <a:buFont typeface="Wingdings" panose="05000000000000000000" pitchFamily="2" charset="2"/>
                        <a:buChar char="§"/>
                      </a:pPr>
                      <a:r>
                        <a:rPr lang="en-US" sz="2400" dirty="0"/>
                        <a:t>She runs 3 kilometers every evening and 3 kilometers in the morning</a:t>
                      </a:r>
                    </a:p>
                    <a:p>
                      <a:pPr marL="285750" indent="-285750">
                        <a:buFont typeface="Wingdings" panose="05000000000000000000" pitchFamily="2" charset="2"/>
                        <a:buChar char="§"/>
                      </a:pPr>
                      <a:r>
                        <a:rPr lang="en-US" sz="2400" dirty="0"/>
                        <a:t>She goes to public gym but spends only l20 minutes there.</a:t>
                      </a:r>
                      <a:endParaRPr lang="en-KE" sz="2400" dirty="0"/>
                    </a:p>
                    <a:p>
                      <a:endParaRPr lang="en-KE" dirty="0"/>
                    </a:p>
                  </a:txBody>
                  <a:tcPr/>
                </a:tc>
                <a:tc>
                  <a:txBody>
                    <a:bodyPr/>
                    <a:lstStyle/>
                    <a:p>
                      <a:endParaRPr lang="en-KE" dirty="0"/>
                    </a:p>
                  </a:txBody>
                  <a:tcPr/>
                </a:tc>
                <a:extLst>
                  <a:ext uri="{0D108BD9-81ED-4DB2-BD59-A6C34878D82A}">
                    <a16:rowId xmlns:a16="http://schemas.microsoft.com/office/drawing/2014/main" val="1398379684"/>
                  </a:ext>
                </a:extLst>
              </a:tr>
            </a:tbl>
          </a:graphicData>
        </a:graphic>
      </p:graphicFrame>
      <p:pic>
        <p:nvPicPr>
          <p:cNvPr id="6" name="Picture 5">
            <a:extLst>
              <a:ext uri="{FF2B5EF4-FFF2-40B4-BE49-F238E27FC236}">
                <a16:creationId xmlns:a16="http://schemas.microsoft.com/office/drawing/2014/main" id="{D4BBEB8D-8558-4873-A73F-91EF387773F2}"/>
              </a:ext>
            </a:extLst>
          </p:cNvPr>
          <p:cNvPicPr>
            <a:picLocks noChangeAspect="1"/>
          </p:cNvPicPr>
          <p:nvPr/>
        </p:nvPicPr>
        <p:blipFill>
          <a:blip r:embed="rId2"/>
          <a:stretch>
            <a:fillRect/>
          </a:stretch>
        </p:blipFill>
        <p:spPr>
          <a:xfrm>
            <a:off x="6654133" y="2374265"/>
            <a:ext cx="2600325" cy="1752600"/>
          </a:xfrm>
          <a:prstGeom prst="rect">
            <a:avLst/>
          </a:prstGeom>
        </p:spPr>
      </p:pic>
      <p:pic>
        <p:nvPicPr>
          <p:cNvPr id="7" name="Picture 6">
            <a:extLst>
              <a:ext uri="{FF2B5EF4-FFF2-40B4-BE49-F238E27FC236}">
                <a16:creationId xmlns:a16="http://schemas.microsoft.com/office/drawing/2014/main" id="{F71FF6A3-9ECE-4CBD-B29F-D8F5D788BA4F}"/>
              </a:ext>
            </a:extLst>
          </p:cNvPr>
          <p:cNvPicPr>
            <a:picLocks noChangeAspect="1"/>
          </p:cNvPicPr>
          <p:nvPr/>
        </p:nvPicPr>
        <p:blipFill>
          <a:blip r:embed="rId3"/>
          <a:stretch>
            <a:fillRect/>
          </a:stretch>
        </p:blipFill>
        <p:spPr>
          <a:xfrm>
            <a:off x="6654133" y="4433545"/>
            <a:ext cx="2857500" cy="1333500"/>
          </a:xfrm>
          <a:prstGeom prst="rect">
            <a:avLst/>
          </a:prstGeom>
        </p:spPr>
      </p:pic>
    </p:spTree>
    <p:extLst>
      <p:ext uri="{BB962C8B-B14F-4D97-AF65-F5344CB8AC3E}">
        <p14:creationId xmlns:p14="http://schemas.microsoft.com/office/powerpoint/2010/main" val="269549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E6CB3-9BD9-4705-BE39-03B5D7F9B4EC}"/>
              </a:ext>
            </a:extLst>
          </p:cNvPr>
          <p:cNvSpPr>
            <a:spLocks noGrp="1"/>
          </p:cNvSpPr>
          <p:nvPr>
            <p:ph type="title"/>
          </p:nvPr>
        </p:nvSpPr>
        <p:spPr>
          <a:xfrm>
            <a:off x="838200" y="365126"/>
            <a:ext cx="10515600" cy="903236"/>
          </a:xfrm>
        </p:spPr>
        <p:txBody>
          <a:bodyPr/>
          <a:lstStyle/>
          <a:p>
            <a:pPr algn="ctr"/>
            <a:r>
              <a:rPr lang="en-US" b="1" u="sng" dirty="0"/>
              <a:t>References</a:t>
            </a:r>
            <a:endParaRPr lang="en-KE" b="1" u="sng" dirty="0"/>
          </a:p>
        </p:txBody>
      </p:sp>
      <p:sp>
        <p:nvSpPr>
          <p:cNvPr id="3" name="Content Placeholder 2">
            <a:extLst>
              <a:ext uri="{FF2B5EF4-FFF2-40B4-BE49-F238E27FC236}">
                <a16:creationId xmlns:a16="http://schemas.microsoft.com/office/drawing/2014/main" id="{26DE92D4-44C4-418C-9741-3F3A243081E5}"/>
              </a:ext>
            </a:extLst>
          </p:cNvPr>
          <p:cNvSpPr>
            <a:spLocks noGrp="1"/>
          </p:cNvSpPr>
          <p:nvPr>
            <p:ph idx="1"/>
          </p:nvPr>
        </p:nvSpPr>
        <p:spPr>
          <a:xfrm>
            <a:off x="838200" y="1268362"/>
            <a:ext cx="10515600" cy="4908601"/>
          </a:xfrm>
        </p:spPr>
        <p:txBody>
          <a:bodyPr>
            <a:normAutofit lnSpcReduction="10000"/>
          </a:bodyPr>
          <a:lstStyle/>
          <a:p>
            <a:r>
              <a:rPr lang="en-KE" sz="2200" dirty="0">
                <a:latin typeface="Times New Roman" panose="02020603050405020304" pitchFamily="18" charset="0"/>
                <a:cs typeface="Times New Roman" panose="02020603050405020304" pitchFamily="18" charset="0"/>
              </a:rPr>
              <a:t>Chapman, L. E., Alexander, R., Keyserling, T. C., &amp; Ammerman, A. S. (2018). Diet and Weight Management. In </a:t>
            </a:r>
            <a:r>
              <a:rPr lang="en-KE" sz="2200" i="1" dirty="0">
                <a:latin typeface="Times New Roman" panose="02020603050405020304" pitchFamily="18" charset="0"/>
                <a:cs typeface="Times New Roman" panose="02020603050405020304" pitchFamily="18" charset="0"/>
              </a:rPr>
              <a:t>Chronic Illness Care</a:t>
            </a:r>
            <a:r>
              <a:rPr lang="en-KE" sz="2200" dirty="0">
                <a:latin typeface="Times New Roman" panose="02020603050405020304" pitchFamily="18" charset="0"/>
                <a:cs typeface="Times New Roman" panose="02020603050405020304" pitchFamily="18" charset="0"/>
              </a:rPr>
              <a:t> (pp. 71-82). Springer, Cham.</a:t>
            </a:r>
          </a:p>
          <a:p>
            <a:r>
              <a:rPr lang="en-US" sz="2200" dirty="0">
                <a:latin typeface="Times New Roman" panose="02020603050405020304" pitchFamily="18" charset="0"/>
                <a:cs typeface="Times New Roman" panose="02020603050405020304" pitchFamily="18" charset="0"/>
              </a:rPr>
              <a:t>Esri.com. (2020) Soccer Moms. Retrieved 27</a:t>
            </a:r>
            <a:r>
              <a:rPr lang="en-US" sz="2200" baseline="30000" dirty="0">
                <a:latin typeface="Times New Roman" panose="02020603050405020304" pitchFamily="18" charset="0"/>
                <a:cs typeface="Times New Roman" panose="02020603050405020304" pitchFamily="18" charset="0"/>
              </a:rPr>
              <a:t>th</a:t>
            </a:r>
            <a:r>
              <a:rPr lang="en-US" sz="2200" dirty="0">
                <a:latin typeface="Times New Roman" panose="02020603050405020304" pitchFamily="18" charset="0"/>
                <a:cs typeface="Times New Roman" panose="02020603050405020304" pitchFamily="18" charset="0"/>
              </a:rPr>
              <a:t> February 2020 from </a:t>
            </a:r>
            <a:r>
              <a:rPr lang="en-KE" sz="2200" u="sng" dirty="0">
                <a:latin typeface="Times New Roman" panose="02020603050405020304" pitchFamily="18" charset="0"/>
                <a:cs typeface="Times New Roman" panose="02020603050405020304" pitchFamily="18" charset="0"/>
                <a:hlinkClick r:id="rId2"/>
              </a:rPr>
              <a:t>http://downloads.esri.com/esri_content_doc/dbl/us/tapestry/4A_SoccerMoms_TapestryFlier_G79488_2-18.pdf</a:t>
            </a:r>
            <a:endParaRPr lang="en-KE"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Esri.com. (2020). Top Tier. Retrieved 27</a:t>
            </a:r>
            <a:r>
              <a:rPr lang="en-US" sz="2200" baseline="30000" dirty="0">
                <a:latin typeface="Times New Roman" panose="02020603050405020304" pitchFamily="18" charset="0"/>
                <a:cs typeface="Times New Roman" panose="02020603050405020304" pitchFamily="18" charset="0"/>
              </a:rPr>
              <a:t>th</a:t>
            </a:r>
            <a:r>
              <a:rPr lang="en-US" sz="2200" dirty="0">
                <a:latin typeface="Times New Roman" panose="02020603050405020304" pitchFamily="18" charset="0"/>
                <a:cs typeface="Times New Roman" panose="02020603050405020304" pitchFamily="18" charset="0"/>
              </a:rPr>
              <a:t> February 2020 from </a:t>
            </a:r>
            <a:r>
              <a:rPr lang="en-KE" sz="2200" u="sng" dirty="0">
                <a:latin typeface="Times New Roman" panose="02020603050405020304" pitchFamily="18" charset="0"/>
                <a:cs typeface="Times New Roman" panose="02020603050405020304" pitchFamily="18" charset="0"/>
                <a:hlinkClick r:id="rId3"/>
              </a:rPr>
              <a:t>http://downloads.esri.com/esri_content_doc/dbl/us/tapestry/1A_Top_Tier_TapestryFlier_G79488_2-18.pdf</a:t>
            </a:r>
            <a:endParaRPr lang="en-KE" sz="2200" dirty="0">
              <a:latin typeface="Times New Roman" panose="02020603050405020304" pitchFamily="18" charset="0"/>
              <a:cs typeface="Times New Roman" panose="02020603050405020304" pitchFamily="18" charset="0"/>
            </a:endParaRPr>
          </a:p>
          <a:p>
            <a:r>
              <a:rPr lang="en-KE" sz="2200" dirty="0">
                <a:latin typeface="Times New Roman" panose="02020603050405020304" pitchFamily="18" charset="0"/>
                <a:cs typeface="Times New Roman" panose="02020603050405020304" pitchFamily="18" charset="0"/>
              </a:rPr>
              <a:t>Huan, C., </a:t>
            </a:r>
            <a:r>
              <a:rPr lang="en-KE" sz="2200" dirty="0" err="1">
                <a:latin typeface="Times New Roman" panose="02020603050405020304" pitchFamily="18" charset="0"/>
                <a:cs typeface="Times New Roman" panose="02020603050405020304" pitchFamily="18" charset="0"/>
              </a:rPr>
              <a:t>Geng</a:t>
            </a:r>
            <a:r>
              <a:rPr lang="en-KE" sz="2200" dirty="0">
                <a:latin typeface="Times New Roman" panose="02020603050405020304" pitchFamily="18" charset="0"/>
                <a:cs typeface="Times New Roman" panose="02020603050405020304" pitchFamily="18" charset="0"/>
              </a:rPr>
              <a:t>, Y., &amp; Fan, W. (2017). Research on Construction of High-quality Sports Curriculum and Forming the Culture of Soccer in Campus.</a:t>
            </a:r>
          </a:p>
          <a:p>
            <a:r>
              <a:rPr lang="en-US" sz="2200" dirty="0">
                <a:latin typeface="Times New Roman" panose="02020603050405020304" pitchFamily="18" charset="0"/>
                <a:cs typeface="Times New Roman" panose="02020603050405020304" pitchFamily="18" charset="0"/>
              </a:rPr>
              <a:t>Soccer Specific Training. (2019). SST Trainer Sam Marchetti. Retried 27</a:t>
            </a:r>
            <a:r>
              <a:rPr lang="en-US" sz="2200" baseline="30000" dirty="0">
                <a:latin typeface="Times New Roman" panose="02020603050405020304" pitchFamily="18" charset="0"/>
                <a:cs typeface="Times New Roman" panose="02020603050405020304" pitchFamily="18" charset="0"/>
              </a:rPr>
              <a:t>th</a:t>
            </a:r>
            <a:r>
              <a:rPr lang="en-US" sz="2200" dirty="0">
                <a:latin typeface="Times New Roman" panose="02020603050405020304" pitchFamily="18" charset="0"/>
                <a:cs typeface="Times New Roman" panose="02020603050405020304" pitchFamily="18" charset="0"/>
              </a:rPr>
              <a:t> February 2020 from </a:t>
            </a:r>
            <a:r>
              <a:rPr lang="en-KE" sz="2200" u="sng" dirty="0">
                <a:latin typeface="Times New Roman" panose="02020603050405020304" pitchFamily="18" charset="0"/>
                <a:cs typeface="Times New Roman" panose="02020603050405020304" pitchFamily="18" charset="0"/>
                <a:hlinkClick r:id="rId4"/>
              </a:rPr>
              <a:t>https://www.soccerspecifictraining.com/coaches-and-staff/</a:t>
            </a:r>
            <a:endParaRPr lang="en-KE" sz="2200" dirty="0">
              <a:latin typeface="Times New Roman" panose="02020603050405020304" pitchFamily="18" charset="0"/>
              <a:cs typeface="Times New Roman" panose="02020603050405020304" pitchFamily="18" charset="0"/>
            </a:endParaRPr>
          </a:p>
          <a:p>
            <a:r>
              <a:rPr lang="en-KE" sz="2200" dirty="0">
                <a:latin typeface="Times New Roman" panose="02020603050405020304" pitchFamily="18" charset="0"/>
                <a:cs typeface="Times New Roman" panose="02020603050405020304" pitchFamily="18" charset="0"/>
              </a:rPr>
              <a:t>Rosman, K. (2019, June 17). The boutique fitness boom. Retrieved from https://search-proquestcom.ezproxy.umuc.edu/docview/2241534511/B35ABD891821444APQ/1?a </a:t>
            </a:r>
            <a:r>
              <a:rPr lang="en-KE" sz="2200" dirty="0" err="1">
                <a:latin typeface="Times New Roman" panose="02020603050405020304" pitchFamily="18" charset="0"/>
                <a:cs typeface="Times New Roman" panose="02020603050405020304" pitchFamily="18" charset="0"/>
              </a:rPr>
              <a:t>ccountid</a:t>
            </a:r>
            <a:r>
              <a:rPr lang="en-KE" sz="2200" dirty="0">
                <a:latin typeface="Times New Roman" panose="02020603050405020304" pitchFamily="18" charset="0"/>
                <a:cs typeface="Times New Roman" panose="02020603050405020304" pitchFamily="18" charset="0"/>
              </a:rPr>
              <a:t>=14580</a:t>
            </a:r>
          </a:p>
          <a:p>
            <a:pPr marL="0" indent="0">
              <a:buNone/>
            </a:pPr>
            <a:endParaRPr lang="en-KE" sz="1800" dirty="0"/>
          </a:p>
        </p:txBody>
      </p:sp>
    </p:spTree>
    <p:extLst>
      <p:ext uri="{BB962C8B-B14F-4D97-AF65-F5344CB8AC3E}">
        <p14:creationId xmlns:p14="http://schemas.microsoft.com/office/powerpoint/2010/main" val="4234554942"/>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1586</TotalTime>
  <Words>2258</Words>
  <Application>Microsoft Office PowerPoint</Application>
  <PresentationFormat>Widescreen</PresentationFormat>
  <Paragraphs>122</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Metropolitan</vt:lpstr>
      <vt:lpstr>Buyer Personas for Best Fitness Inc.</vt:lpstr>
      <vt:lpstr>Introduction</vt:lpstr>
      <vt:lpstr>Buyer Persona 1: Background</vt:lpstr>
      <vt:lpstr>Buyer Persona 1: Biography Motivation</vt:lpstr>
      <vt:lpstr>Buyer Persona 1: Pain Points (Frustrations) and Goals</vt:lpstr>
      <vt:lpstr>Buyer Persona 1: Brands and Workout Habits</vt:lpstr>
      <vt:lpstr>Buyer Persona 2: Background</vt:lpstr>
      <vt:lpstr>Buyer Persona 2: Biography and Motivation</vt:lpstr>
      <vt:lpstr>Buyer Persona 2: Pain Points/Frustrations and Goals</vt:lpstr>
      <vt:lpstr>Buyer Persona 2: Workout Habits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Buyer Personas for Best Fitness, Inc.</dc:title>
  <dc:creator>Antony Ouma</dc:creator>
  <cp:lastModifiedBy>Antony Ouma</cp:lastModifiedBy>
  <cp:revision>94</cp:revision>
  <dcterms:created xsi:type="dcterms:W3CDTF">2020-02-27T00:36:11Z</dcterms:created>
  <dcterms:modified xsi:type="dcterms:W3CDTF">2020-02-28T03:11:57Z</dcterms:modified>
</cp:coreProperties>
</file>